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99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24B3CFEC-B91D-4C7A-BB5D-5AC132DC6856}" type="datetimeFigureOut">
              <a:rPr lang="ar-IQ" smtClean="0"/>
              <a:t>27/07/1440</a:t>
            </a:fld>
            <a:endParaRPr lang="ar-IQ"/>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IQ"/>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732814AD-C40F-4BFB-A7BD-CF5771F83ED6}"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4B3CFEC-B91D-4C7A-BB5D-5AC132DC6856}" type="datetimeFigureOut">
              <a:rPr lang="ar-IQ" smtClean="0"/>
              <a:t>27/07/1440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32814AD-C40F-4BFB-A7BD-CF5771F83ED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4B3CFEC-B91D-4C7A-BB5D-5AC132DC6856}" type="datetimeFigureOut">
              <a:rPr lang="ar-IQ" smtClean="0"/>
              <a:t>27/07/1440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32814AD-C40F-4BFB-A7BD-CF5771F83ED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24B3CFEC-B91D-4C7A-BB5D-5AC132DC6856}" type="datetimeFigureOut">
              <a:rPr lang="ar-IQ" smtClean="0"/>
              <a:t>27/07/1440</a:t>
            </a:fld>
            <a:endParaRPr lang="ar-IQ"/>
          </a:p>
        </p:txBody>
      </p:sp>
      <p:sp>
        <p:nvSpPr>
          <p:cNvPr id="9" name="عنصر نائب لرقم الشريحة 8"/>
          <p:cNvSpPr>
            <a:spLocks noGrp="1"/>
          </p:cNvSpPr>
          <p:nvPr>
            <p:ph type="sldNum" sz="quarter" idx="15"/>
          </p:nvPr>
        </p:nvSpPr>
        <p:spPr/>
        <p:txBody>
          <a:bodyPr rtlCol="0"/>
          <a:lstStyle/>
          <a:p>
            <a:fld id="{732814AD-C40F-4BFB-A7BD-CF5771F83ED6}" type="slidenum">
              <a:rPr lang="ar-IQ" smtClean="0"/>
              <a:t>‹#›</a:t>
            </a:fld>
            <a:endParaRPr lang="ar-IQ"/>
          </a:p>
        </p:txBody>
      </p:sp>
      <p:sp>
        <p:nvSpPr>
          <p:cNvPr id="10" name="عنصر نائب للتذييل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24B3CFEC-B91D-4C7A-BB5D-5AC132DC6856}" type="datetimeFigureOut">
              <a:rPr lang="ar-IQ" smtClean="0"/>
              <a:t>27/07/1440</a:t>
            </a:fld>
            <a:endParaRPr lang="ar-IQ"/>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IQ"/>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732814AD-C40F-4BFB-A7BD-CF5771F83ED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24B3CFEC-B91D-4C7A-BB5D-5AC132DC6856}" type="datetimeFigureOut">
              <a:rPr lang="ar-IQ" smtClean="0"/>
              <a:t>27/07/1440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32814AD-C40F-4BFB-A7BD-CF5771F83ED6}" type="slidenum">
              <a:rPr lang="ar-IQ" smtClean="0"/>
              <a:t>‹#›</a:t>
            </a:fld>
            <a:endParaRPr lang="ar-IQ"/>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24B3CFEC-B91D-4C7A-BB5D-5AC132DC6856}" type="datetimeFigureOut">
              <a:rPr lang="ar-IQ" smtClean="0"/>
              <a:t>27/07/1440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32814AD-C40F-4BFB-A7BD-CF5771F83ED6}" type="slidenum">
              <a:rPr lang="ar-IQ" smtClean="0"/>
              <a:t>‹#›</a:t>
            </a:fld>
            <a:endParaRPr lang="ar-IQ"/>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24B3CFEC-B91D-4C7A-BB5D-5AC132DC6856}" type="datetimeFigureOut">
              <a:rPr lang="ar-IQ" smtClean="0"/>
              <a:t>27/07/1440</a:t>
            </a:fld>
            <a:endParaRPr lang="ar-IQ"/>
          </a:p>
        </p:txBody>
      </p:sp>
      <p:sp>
        <p:nvSpPr>
          <p:cNvPr id="7" name="عنصر نائب لرقم الشريحة 6"/>
          <p:cNvSpPr>
            <a:spLocks noGrp="1"/>
          </p:cNvSpPr>
          <p:nvPr>
            <p:ph type="sldNum" sz="quarter" idx="11"/>
          </p:nvPr>
        </p:nvSpPr>
        <p:spPr/>
        <p:txBody>
          <a:bodyPr rtlCol="0"/>
          <a:lstStyle/>
          <a:p>
            <a:fld id="{732814AD-C40F-4BFB-A7BD-CF5771F83ED6}" type="slidenum">
              <a:rPr lang="ar-IQ" smtClean="0"/>
              <a:t>‹#›</a:t>
            </a:fld>
            <a:endParaRPr lang="ar-IQ"/>
          </a:p>
        </p:txBody>
      </p:sp>
      <p:sp>
        <p:nvSpPr>
          <p:cNvPr id="8" name="عنصر نائب للتذييل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4B3CFEC-B91D-4C7A-BB5D-5AC132DC6856}" type="datetimeFigureOut">
              <a:rPr lang="ar-IQ" smtClean="0"/>
              <a:t>27/07/1440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32814AD-C40F-4BFB-A7BD-CF5771F83ED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24B3CFEC-B91D-4C7A-BB5D-5AC132DC6856}" type="datetimeFigureOut">
              <a:rPr lang="ar-IQ" smtClean="0"/>
              <a:t>27/07/1440</a:t>
            </a:fld>
            <a:endParaRPr lang="ar-IQ"/>
          </a:p>
        </p:txBody>
      </p:sp>
      <p:sp>
        <p:nvSpPr>
          <p:cNvPr id="22" name="عنصر نائب لرقم الشريحة 21"/>
          <p:cNvSpPr>
            <a:spLocks noGrp="1"/>
          </p:cNvSpPr>
          <p:nvPr>
            <p:ph type="sldNum" sz="quarter" idx="15"/>
          </p:nvPr>
        </p:nvSpPr>
        <p:spPr/>
        <p:txBody>
          <a:bodyPr rtlCol="0"/>
          <a:lstStyle/>
          <a:p>
            <a:fld id="{732814AD-C40F-4BFB-A7BD-CF5771F83ED6}" type="slidenum">
              <a:rPr lang="ar-IQ" smtClean="0"/>
              <a:t>‹#›</a:t>
            </a:fld>
            <a:endParaRPr lang="ar-IQ"/>
          </a:p>
        </p:txBody>
      </p:sp>
      <p:sp>
        <p:nvSpPr>
          <p:cNvPr id="23" name="عنصر نائب للتذييل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24B3CFEC-B91D-4C7A-BB5D-5AC132DC6856}" type="datetimeFigureOut">
              <a:rPr lang="ar-IQ" smtClean="0"/>
              <a:t>27/07/1440</a:t>
            </a:fld>
            <a:endParaRPr lang="ar-IQ"/>
          </a:p>
        </p:txBody>
      </p:sp>
      <p:sp>
        <p:nvSpPr>
          <p:cNvPr id="18" name="عنصر نائب لرقم الشريحة 17"/>
          <p:cNvSpPr>
            <a:spLocks noGrp="1"/>
          </p:cNvSpPr>
          <p:nvPr>
            <p:ph type="sldNum" sz="quarter" idx="11"/>
          </p:nvPr>
        </p:nvSpPr>
        <p:spPr/>
        <p:txBody>
          <a:bodyPr rtlCol="0"/>
          <a:lstStyle/>
          <a:p>
            <a:fld id="{732814AD-C40F-4BFB-A7BD-CF5771F83ED6}" type="slidenum">
              <a:rPr lang="ar-IQ" smtClean="0"/>
              <a:t>‹#›</a:t>
            </a:fld>
            <a:endParaRPr lang="ar-IQ"/>
          </a:p>
        </p:txBody>
      </p:sp>
      <p:sp>
        <p:nvSpPr>
          <p:cNvPr id="21" name="عنصر نائب للتذييل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4B3CFEC-B91D-4C7A-BB5D-5AC132DC6856}" type="datetimeFigureOut">
              <a:rPr lang="ar-IQ" smtClean="0"/>
              <a:t>27/07/1440</a:t>
            </a:fld>
            <a:endParaRPr lang="ar-IQ"/>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32814AD-C40F-4BFB-A7BD-CF5771F83ED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764704"/>
            <a:ext cx="8496944" cy="3024337"/>
          </a:xfrm>
        </p:spPr>
        <p:txBody>
          <a:bodyPr>
            <a:noAutofit/>
          </a:bodyPr>
          <a:lstStyle/>
          <a:p>
            <a:pPr lvl="0" rtl="0">
              <a:lnSpc>
                <a:spcPct val="150000"/>
              </a:lnSpc>
              <a:spcBef>
                <a:spcPts val="0"/>
              </a:spcBef>
            </a:pPr>
            <a:r>
              <a:rPr lang="en-US" sz="3600" b="1" dirty="0" smtClean="0">
                <a:effectLst/>
                <a:latin typeface="Times New Roman"/>
                <a:ea typeface="Calibri"/>
              </a:rPr>
              <a:t/>
            </a:r>
            <a:br>
              <a:rPr lang="en-US" sz="3600" b="1" dirty="0" smtClean="0">
                <a:effectLst/>
                <a:latin typeface="Times New Roman"/>
                <a:ea typeface="Calibri"/>
              </a:rPr>
            </a:br>
            <a:r>
              <a:rPr lang="en-US" sz="3600" b="1" dirty="0" smtClean="0">
                <a:effectLst/>
                <a:latin typeface="Times New Roman"/>
                <a:ea typeface="Calibri"/>
              </a:rPr>
              <a:t/>
            </a:r>
            <a:br>
              <a:rPr lang="en-US" sz="3600" b="1" dirty="0" smtClean="0">
                <a:effectLst/>
                <a:latin typeface="Times New Roman"/>
                <a:ea typeface="Calibri"/>
              </a:rPr>
            </a:br>
            <a:r>
              <a:rPr lang="en-US" sz="3600" dirty="0">
                <a:latin typeface="Times New Roman"/>
                <a:ea typeface="Calibri"/>
              </a:rPr>
              <a:t/>
            </a:r>
            <a:br>
              <a:rPr lang="en-US" sz="3600" dirty="0">
                <a:latin typeface="Times New Roman"/>
                <a:ea typeface="Calibri"/>
              </a:rPr>
            </a:br>
            <a:r>
              <a:rPr lang="en-US" sz="3600" dirty="0" smtClean="0">
                <a:latin typeface="Times New Roman"/>
                <a:ea typeface="Calibri"/>
              </a:rPr>
              <a:t/>
            </a:r>
            <a:br>
              <a:rPr lang="en-US" sz="3600" dirty="0" smtClean="0">
                <a:latin typeface="Times New Roman"/>
                <a:ea typeface="Calibri"/>
              </a:rPr>
            </a:br>
            <a:r>
              <a:rPr lang="en-US" sz="3600" dirty="0">
                <a:latin typeface="Times New Roman"/>
                <a:ea typeface="Calibri"/>
              </a:rPr>
              <a:t/>
            </a:r>
            <a:br>
              <a:rPr lang="en-US" sz="3600" dirty="0">
                <a:latin typeface="Times New Roman"/>
                <a:ea typeface="Calibri"/>
              </a:rPr>
            </a:br>
            <a:r>
              <a:rPr lang="en-US" sz="3600" dirty="0" smtClean="0">
                <a:latin typeface="Times New Roman"/>
                <a:ea typeface="Calibri"/>
              </a:rPr>
              <a:t/>
            </a:r>
            <a:br>
              <a:rPr lang="en-US" sz="3600" dirty="0" smtClean="0">
                <a:latin typeface="Times New Roman"/>
                <a:ea typeface="Calibri"/>
              </a:rPr>
            </a:br>
            <a:r>
              <a:rPr lang="en-US" sz="3600" dirty="0">
                <a:latin typeface="Times New Roman"/>
                <a:ea typeface="Calibri"/>
              </a:rPr>
              <a:t/>
            </a:r>
            <a:br>
              <a:rPr lang="en-US" sz="3600" dirty="0">
                <a:latin typeface="Times New Roman"/>
                <a:ea typeface="Calibri"/>
              </a:rPr>
            </a:br>
            <a:r>
              <a:rPr lang="en-US" sz="3600" dirty="0" smtClean="0">
                <a:latin typeface="Times New Roman"/>
                <a:ea typeface="Calibri"/>
              </a:rPr>
              <a:t/>
            </a:r>
            <a:br>
              <a:rPr lang="en-US" sz="3600" dirty="0" smtClean="0">
                <a:latin typeface="Times New Roman"/>
                <a:ea typeface="Calibri"/>
              </a:rPr>
            </a:br>
            <a:r>
              <a:rPr lang="en-US" sz="3600" dirty="0">
                <a:latin typeface="Times New Roman"/>
                <a:ea typeface="Calibri"/>
              </a:rPr>
              <a:t/>
            </a:r>
            <a:br>
              <a:rPr lang="en-US" sz="3600" dirty="0">
                <a:latin typeface="Times New Roman"/>
                <a:ea typeface="Calibri"/>
              </a:rPr>
            </a:br>
            <a:r>
              <a:rPr lang="en-US" sz="3600" b="1" dirty="0" smtClean="0">
                <a:solidFill>
                  <a:schemeClr val="tx1"/>
                </a:solidFill>
                <a:effectLst/>
                <a:latin typeface="Times New Roman"/>
                <a:ea typeface="Calibri"/>
              </a:rPr>
              <a:t>ANASARCA, </a:t>
            </a:r>
            <a:r>
              <a:rPr lang="en-US" sz="3600" b="1" dirty="0" smtClean="0">
                <a:solidFill>
                  <a:schemeClr val="tx1"/>
                </a:solidFill>
                <a:latin typeface="Times New Roman"/>
                <a:ea typeface="Calibri"/>
                <a:cs typeface="Arial"/>
              </a:rPr>
              <a:t>ANGIOEDEMA, </a:t>
            </a:r>
            <a:r>
              <a:rPr lang="en-US" sz="3600" b="1" dirty="0">
                <a:solidFill>
                  <a:schemeClr val="tx1"/>
                </a:solidFill>
                <a:latin typeface="Times New Roman" pitchFamily="18" charset="0"/>
                <a:ea typeface="Calibri"/>
                <a:cs typeface="Times New Roman" pitchFamily="18" charset="0"/>
              </a:rPr>
              <a:t>SUBCUTANEOUS EMPHYSEMA, LYMPHANGITIS, NECROSIS AND </a:t>
            </a:r>
            <a:r>
              <a:rPr lang="en-US" sz="3600" b="1" dirty="0" smtClean="0">
                <a:solidFill>
                  <a:schemeClr val="tx1"/>
                </a:solidFill>
                <a:latin typeface="Times New Roman" pitchFamily="18" charset="0"/>
                <a:ea typeface="Calibri"/>
                <a:cs typeface="Times New Roman" pitchFamily="18" charset="0"/>
              </a:rPr>
              <a:t>GANGREN</a:t>
            </a:r>
            <a:endParaRPr lang="ar-IQ" sz="3600" dirty="0">
              <a:solidFill>
                <a:schemeClr val="tx1"/>
              </a:solidFill>
            </a:endParaRPr>
          </a:p>
        </p:txBody>
      </p:sp>
      <p:sp>
        <p:nvSpPr>
          <p:cNvPr id="3" name="عنوان فرعي 2"/>
          <p:cNvSpPr>
            <a:spLocks noGrp="1"/>
          </p:cNvSpPr>
          <p:nvPr>
            <p:ph type="subTitle" idx="1"/>
          </p:nvPr>
        </p:nvSpPr>
        <p:spPr/>
        <p:txBody>
          <a:bodyPr>
            <a:normAutofit/>
          </a:bodyPr>
          <a:lstStyle/>
          <a:p>
            <a:r>
              <a:rPr lang="en-US" sz="3200" dirty="0" smtClean="0">
                <a:solidFill>
                  <a:schemeClr val="tx1"/>
                </a:solidFill>
                <a:latin typeface="Times New Roman" pitchFamily="18" charset="0"/>
                <a:cs typeface="Times New Roman" pitchFamily="18" charset="0"/>
              </a:rPr>
              <a:t>By </a:t>
            </a:r>
            <a:endParaRPr lang="en-US" sz="3200" b="1" dirty="0" smtClean="0">
              <a:solidFill>
                <a:schemeClr val="tx1"/>
              </a:solidFill>
              <a:latin typeface="Times New Roman" pitchFamily="18" charset="0"/>
              <a:cs typeface="Times New Roman" pitchFamily="18" charset="0"/>
            </a:endParaRPr>
          </a:p>
          <a:p>
            <a:pPr rtl="0"/>
            <a:r>
              <a:rPr lang="en-US" sz="3200" b="1" dirty="0" smtClean="0">
                <a:solidFill>
                  <a:schemeClr val="tx1"/>
                </a:solidFill>
                <a:latin typeface="Times New Roman" pitchFamily="18" charset="0"/>
                <a:cs typeface="Times New Roman" pitchFamily="18" charset="0"/>
              </a:rPr>
              <a:t>Dr. Hussein </a:t>
            </a:r>
            <a:r>
              <a:rPr lang="en-US" sz="3200" b="1" dirty="0" err="1" smtClean="0">
                <a:solidFill>
                  <a:schemeClr val="tx1"/>
                </a:solidFill>
                <a:latin typeface="Times New Roman" pitchFamily="18" charset="0"/>
                <a:cs typeface="Times New Roman" pitchFamily="18" charset="0"/>
              </a:rPr>
              <a:t>AlNaji</a:t>
            </a:r>
            <a:endParaRPr lang="ar-IQ"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282973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712968" cy="5632311"/>
          </a:xfrm>
          <a:prstGeom prst="rect">
            <a:avLst/>
          </a:prstGeom>
        </p:spPr>
        <p:txBody>
          <a:bodyPr wrap="square">
            <a:spAutoFit/>
          </a:bodyPr>
          <a:lstStyle/>
          <a:p>
            <a:pPr algn="just" rtl="0">
              <a:lnSpc>
                <a:spcPct val="150000"/>
              </a:lnSpc>
              <a:spcAft>
                <a:spcPts val="0"/>
              </a:spcAft>
            </a:pPr>
            <a:r>
              <a:rPr lang="en-US" sz="2400" b="1" dirty="0" smtClean="0">
                <a:effectLst/>
                <a:latin typeface="Times New Roman" pitchFamily="18" charset="0"/>
                <a:ea typeface="Calibri"/>
                <a:cs typeface="Times New Roman" pitchFamily="18" charset="0"/>
              </a:rPr>
              <a:t>B-</a:t>
            </a:r>
            <a:r>
              <a:rPr lang="en-US" sz="2400" b="1" dirty="0" err="1" smtClean="0">
                <a:effectLst/>
                <a:latin typeface="Times New Roman" pitchFamily="18" charset="0"/>
                <a:ea typeface="Calibri"/>
                <a:cs typeface="Times New Roman" pitchFamily="18" charset="0"/>
              </a:rPr>
              <a:t>Perineal</a:t>
            </a:r>
            <a:r>
              <a:rPr lang="en-US" sz="2400" b="1" dirty="0" smtClean="0">
                <a:effectLst/>
                <a:latin typeface="Times New Roman" pitchFamily="18" charset="0"/>
                <a:ea typeface="Calibri"/>
                <a:cs typeface="Times New Roman" pitchFamily="18" charset="0"/>
              </a:rPr>
              <a:t> involvement </a:t>
            </a:r>
            <a:r>
              <a:rPr lang="en-US" sz="2400" dirty="0" smtClean="0">
                <a:effectLst/>
                <a:latin typeface="Times New Roman" pitchFamily="18" charset="0"/>
                <a:ea typeface="Calibri"/>
                <a:cs typeface="Times New Roman" pitchFamily="18" charset="0"/>
              </a:rPr>
              <a:t>includes</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 Vulvar swelling, often asymmetric, and the perianal skin, and sometimes the skin of the udder.</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Edema of the lower limbs, usually from the knees or hocks down to the coronets, is a rare sign.</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b="1" dirty="0" smtClean="0">
                <a:effectLst/>
                <a:latin typeface="Times New Roman" pitchFamily="18" charset="0"/>
                <a:ea typeface="Calibri"/>
                <a:cs typeface="Times New Roman" pitchFamily="18" charset="0"/>
              </a:rPr>
              <a:t>C- Systemic signs </a:t>
            </a:r>
            <a:r>
              <a:rPr lang="en-US" sz="2400" dirty="0" smtClean="0">
                <a:effectLst/>
                <a:latin typeface="Times New Roman" pitchFamily="18" charset="0"/>
                <a:ea typeface="Calibri"/>
                <a:cs typeface="Times New Roman" pitchFamily="18" charset="0"/>
              </a:rPr>
              <a:t>are absent.</a:t>
            </a:r>
          </a:p>
          <a:p>
            <a:pPr algn="just" rtl="0">
              <a:lnSpc>
                <a:spcPct val="150000"/>
              </a:lnSpc>
              <a:spcAft>
                <a:spcPts val="0"/>
              </a:spcAft>
            </a:pP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b="1" dirty="0" smtClean="0">
                <a:effectLst/>
                <a:latin typeface="Times New Roman" pitchFamily="18" charset="0"/>
                <a:ea typeface="Calibri"/>
                <a:cs typeface="Times New Roman" pitchFamily="18" charset="0"/>
              </a:rPr>
              <a:t>CLINICAL PATHOLOGY</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The blood eosinophil count is often within the normal range, but may be elevated from a normal level of 4% to 5% up to 12% to 15%.</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66423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20688"/>
            <a:ext cx="8496944" cy="4524315"/>
          </a:xfrm>
          <a:prstGeom prst="rect">
            <a:avLst/>
          </a:prstGeom>
        </p:spPr>
        <p:txBody>
          <a:bodyPr wrap="square">
            <a:spAutoFit/>
          </a:bodyPr>
          <a:lstStyle/>
          <a:p>
            <a:pPr algn="just" rtl="0">
              <a:lnSpc>
                <a:spcPct val="150000"/>
              </a:lnSpc>
              <a:spcAft>
                <a:spcPts val="0"/>
              </a:spcAft>
            </a:pPr>
            <a:r>
              <a:rPr lang="en-US" sz="2400" b="1" dirty="0" smtClean="0">
                <a:effectLst/>
                <a:latin typeface="Times New Roman" pitchFamily="18" charset="0"/>
                <a:ea typeface="Calibri"/>
                <a:cs typeface="Times New Roman" pitchFamily="18" charset="0"/>
              </a:rPr>
              <a:t>DIFFERENTIAL DIAGNOSIS</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Diagnostic confirmation is found with sudden onset and disappearance of edema at the typical sites.</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lphaUcPeriod"/>
            </a:pPr>
            <a:r>
              <a:rPr lang="en-US" sz="2400" b="1" dirty="0" smtClean="0">
                <a:effectLst/>
                <a:latin typeface="Times New Roman" pitchFamily="18" charset="0"/>
                <a:ea typeface="Calibri"/>
                <a:cs typeface="Times New Roman" pitchFamily="18" charset="0"/>
              </a:rPr>
              <a:t>Subcutaneous edema as a result of vascular pressure </a:t>
            </a:r>
            <a:r>
              <a:rPr lang="en-US" sz="2400" dirty="0" smtClean="0">
                <a:effectLst/>
                <a:latin typeface="Times New Roman" pitchFamily="18" charset="0"/>
                <a:ea typeface="Calibri"/>
                <a:cs typeface="Times New Roman" pitchFamily="18" charset="0"/>
              </a:rPr>
              <a:t>occurs mostly in dependent parts and is not irritating.</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In horses, and rarely in cattle, angioedema may be simulated by </a:t>
            </a:r>
            <a:r>
              <a:rPr lang="en-US" sz="2400" b="1" dirty="0" err="1" smtClean="0">
                <a:effectLst/>
                <a:latin typeface="Times New Roman" pitchFamily="18" charset="0"/>
                <a:ea typeface="Calibri"/>
                <a:cs typeface="Times New Roman" pitchFamily="18" charset="0"/>
              </a:rPr>
              <a:t>purpura</a:t>
            </a:r>
            <a:r>
              <a:rPr lang="en-US" sz="2400" dirty="0" smtClean="0">
                <a:latin typeface="Times New Roman" pitchFamily="18" charset="0"/>
                <a:ea typeface="Calibri"/>
                <a:cs typeface="Times New Roman" pitchFamily="18" charset="0"/>
              </a:rPr>
              <a:t> </a:t>
            </a:r>
            <a:r>
              <a:rPr lang="en-US" sz="2400" b="1" dirty="0" err="1" smtClean="0">
                <a:effectLst/>
                <a:latin typeface="Times New Roman" pitchFamily="18" charset="0"/>
                <a:ea typeface="Calibri"/>
                <a:cs typeface="Times New Roman" pitchFamily="18" charset="0"/>
              </a:rPr>
              <a:t>hemorrhagica</a:t>
            </a:r>
            <a:r>
              <a:rPr lang="en-US" sz="2400" dirty="0" smtClean="0">
                <a:effectLst/>
                <a:latin typeface="Times New Roman" pitchFamily="18" charset="0"/>
                <a:ea typeface="Calibri"/>
                <a:cs typeface="Times New Roman" pitchFamily="18" charset="0"/>
              </a:rPr>
              <a:t>, but hemorrhages are usually visible in the mucosae in </a:t>
            </a:r>
            <a:r>
              <a:rPr lang="en-US" sz="2400" dirty="0" err="1" smtClean="0">
                <a:effectLst/>
                <a:latin typeface="Times New Roman" pitchFamily="18" charset="0"/>
                <a:ea typeface="Calibri"/>
                <a:cs typeface="Times New Roman" pitchFamily="18" charset="0"/>
              </a:rPr>
              <a:t>purpura</a:t>
            </a:r>
            <a:r>
              <a:rPr lang="en-US" sz="2400" dirty="0" smtClean="0">
                <a:effectLst/>
                <a:latin typeface="Times New Roman" pitchFamily="18" charset="0"/>
                <a:ea typeface="Calibri"/>
                <a:cs typeface="Times New Roman" pitchFamily="18" charset="0"/>
              </a:rPr>
              <a:t>.</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4161143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74345"/>
            <a:ext cx="8496944" cy="6186309"/>
          </a:xfrm>
          <a:prstGeom prst="rect">
            <a:avLst/>
          </a:prstGeom>
        </p:spPr>
        <p:txBody>
          <a:bodyPr wrap="square">
            <a:spAutoFit/>
          </a:bodyPr>
          <a:lstStyle/>
          <a:p>
            <a:pPr algn="just" rtl="0">
              <a:lnSpc>
                <a:spcPct val="150000"/>
              </a:lnSpc>
              <a:spcAft>
                <a:spcPts val="0"/>
              </a:spcAft>
            </a:pPr>
            <a:r>
              <a:rPr lang="en-US" sz="2400" b="1" dirty="0" smtClean="0">
                <a:effectLst/>
                <a:latin typeface="Times New Roman" pitchFamily="18" charset="0"/>
                <a:ea typeface="Calibri"/>
                <a:cs typeface="Times New Roman" pitchFamily="18" charset="0"/>
              </a:rPr>
              <a:t>TREATMENT</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Acute anaphylaxis with angioedema:</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Epinephrine: 3 to 5 mL/ 450 kg of a 1 : 1000 solution IM or SC (can be combined with steroids) </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Acute angioedema in horses:</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lphaLcPeriod"/>
            </a:pPr>
            <a:r>
              <a:rPr lang="en-US" sz="2400" dirty="0" smtClean="0">
                <a:effectLst/>
                <a:latin typeface="Times New Roman" pitchFamily="18" charset="0"/>
                <a:ea typeface="Calibri"/>
                <a:cs typeface="Times New Roman" pitchFamily="18" charset="0"/>
              </a:rPr>
              <a:t>Dexamethasone soluble 0.01 to 0.1 mg/kg IV or IM q24 h for 3 to 7 days </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lphaLcPeriod"/>
            </a:pPr>
            <a:r>
              <a:rPr lang="en-US" sz="2400" dirty="0" smtClean="0">
                <a:effectLst/>
                <a:latin typeface="Times New Roman" pitchFamily="18" charset="0"/>
                <a:ea typeface="Calibri"/>
                <a:cs typeface="Times New Roman" pitchFamily="18" charset="0"/>
              </a:rPr>
              <a:t>Hydroxyzine hydrochloride 0.5 to 1.0 mg/ kg IM or PO q8 h (R-2)</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lphaLcPeriod"/>
            </a:pPr>
            <a:r>
              <a:rPr lang="en-US" sz="2400" dirty="0" smtClean="0">
                <a:effectLst/>
                <a:latin typeface="Times New Roman" pitchFamily="18" charset="0"/>
                <a:ea typeface="Calibri"/>
                <a:cs typeface="Times New Roman" pitchFamily="18" charset="0"/>
              </a:rPr>
              <a:t>Diphenhydramine hydrochloride 0.7 to 1 mg/kg q12 h </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lphaLcPeriod"/>
            </a:pPr>
            <a:r>
              <a:rPr lang="en-US" sz="2400" dirty="0" err="1" smtClean="0">
                <a:effectLst/>
                <a:latin typeface="Times New Roman" pitchFamily="18" charset="0"/>
                <a:ea typeface="Calibri"/>
                <a:cs typeface="Times New Roman" pitchFamily="18" charset="0"/>
              </a:rPr>
              <a:t>Chlorpheniramine</a:t>
            </a:r>
            <a:r>
              <a:rPr lang="en-US" sz="2400" dirty="0" smtClean="0">
                <a:effectLst/>
                <a:latin typeface="Times New Roman" pitchFamily="18" charset="0"/>
                <a:ea typeface="Calibri"/>
                <a:cs typeface="Times New Roman" pitchFamily="18" charset="0"/>
              </a:rPr>
              <a:t> 0.25 to 0.5 mg/kg q12 h </a:t>
            </a:r>
            <a:r>
              <a:rPr lang="en-US" sz="2400" dirty="0" smtClean="0">
                <a:effectLst/>
                <a:latin typeface="Times New Roman" pitchFamily="18" charset="0"/>
                <a:ea typeface="Calibri"/>
                <a:cs typeface="Times New Roman" pitchFamily="18" charset="0"/>
              </a:rPr>
              <a:t>.</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20418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8419"/>
            <a:ext cx="9144000" cy="6186309"/>
          </a:xfrm>
          <a:prstGeom prst="rect">
            <a:avLst/>
          </a:prstGeom>
        </p:spPr>
        <p:txBody>
          <a:bodyPr wrap="square">
            <a:spAutoFit/>
          </a:bodyPr>
          <a:lstStyle/>
          <a:p>
            <a:pPr algn="just" rtl="0">
              <a:lnSpc>
                <a:spcPct val="150000"/>
              </a:lnSpc>
              <a:spcAft>
                <a:spcPts val="0"/>
              </a:spcAft>
            </a:pPr>
            <a:r>
              <a:rPr lang="en-US" sz="2400" b="1" dirty="0" smtClean="0">
                <a:effectLst/>
                <a:latin typeface="Times New Roman" pitchFamily="18" charset="0"/>
                <a:ea typeface="Calibri"/>
                <a:cs typeface="Times New Roman" pitchFamily="18" charset="0"/>
              </a:rPr>
              <a:t>Subcutaneous Emphysema</a:t>
            </a:r>
            <a:endParaRPr lang="en-US" sz="2400" dirty="0" smtClean="0">
              <a:latin typeface="Times New Roman" pitchFamily="18" charset="0"/>
              <a:ea typeface="Calibri"/>
              <a:cs typeface="Times New Roman" pitchFamily="18" charset="0"/>
            </a:endParaRPr>
          </a:p>
          <a:p>
            <a:pPr algn="just" rtl="0">
              <a:lnSpc>
                <a:spcPct val="150000"/>
              </a:lnSpc>
              <a:spcAft>
                <a:spcPts val="0"/>
              </a:spcAft>
            </a:pPr>
            <a:r>
              <a:rPr lang="en-US" sz="2400" b="1" dirty="0" smtClean="0">
                <a:effectLst/>
                <a:latin typeface="Times New Roman" pitchFamily="18" charset="0"/>
                <a:ea typeface="Calibri"/>
                <a:cs typeface="Times New Roman" pitchFamily="18" charset="0"/>
              </a:rPr>
              <a:t>Etiology</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Emphysema, free gas in the subcutaneous tissue, occurs when air or gas accumulates in the subcutaneous tissue as a result of the following:</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 Air entering through a cutaneous wound made surgically or accidentally, particularly in the axilla or </a:t>
            </a:r>
            <a:r>
              <a:rPr lang="en-US" sz="2400" dirty="0" smtClean="0">
                <a:effectLst/>
                <a:latin typeface="Times New Roman" pitchFamily="18" charset="0"/>
                <a:ea typeface="Calibri"/>
                <a:cs typeface="Times New Roman" pitchFamily="18" charset="0"/>
              </a:rPr>
              <a:t>inguinal region</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Extension from pulmonary emphysema</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Air entering tissues through a discontinuity in the respiratory tract lining (e.g., in fracture of nasal bones; trauma to pharyngeal, laryngeal, and  lung puncture by a fractured rib; trauma to the trachea during an attempt to pass a </a:t>
            </a:r>
            <a:r>
              <a:rPr lang="en-US" sz="2400" dirty="0" err="1" smtClean="0">
                <a:effectLst/>
                <a:latin typeface="Times New Roman" pitchFamily="18" charset="0"/>
                <a:ea typeface="Calibri"/>
                <a:cs typeface="Times New Roman" pitchFamily="18" charset="0"/>
              </a:rPr>
              <a:t>nasoesophageal</a:t>
            </a:r>
            <a:r>
              <a:rPr lang="en-US" sz="2400" dirty="0" smtClean="0">
                <a:effectLst/>
                <a:latin typeface="Times New Roman" pitchFamily="18" charset="0"/>
                <a:ea typeface="Calibri"/>
                <a:cs typeface="Times New Roman" pitchFamily="18" charset="0"/>
              </a:rPr>
              <a:t> tube</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315393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784976" cy="5632311"/>
          </a:xfrm>
          <a:prstGeom prst="rect">
            <a:avLst/>
          </a:prstGeom>
        </p:spPr>
        <p:txBody>
          <a:bodyPr wrap="square">
            <a:spAutoFit/>
          </a:bodyPr>
          <a:lstStyle/>
          <a:p>
            <a:pPr lvl="0" algn="just" rtl="0">
              <a:lnSpc>
                <a:spcPct val="150000"/>
              </a:lnSpc>
            </a:pPr>
            <a:r>
              <a:rPr lang="en-US" sz="2400" dirty="0" smtClean="0">
                <a:solidFill>
                  <a:prstClr val="black"/>
                </a:solidFill>
                <a:latin typeface="Times New Roman" pitchFamily="18" charset="0"/>
                <a:ea typeface="Calibri"/>
                <a:cs typeface="Times New Roman" pitchFamily="18" charset="0"/>
              </a:rPr>
              <a:t>4-  </a:t>
            </a:r>
            <a:r>
              <a:rPr lang="en-US" sz="2400" dirty="0">
                <a:solidFill>
                  <a:prstClr val="black"/>
                </a:solidFill>
                <a:latin typeface="Times New Roman" pitchFamily="18" charset="0"/>
                <a:ea typeface="Calibri"/>
                <a:cs typeface="Times New Roman" pitchFamily="18" charset="0"/>
              </a:rPr>
              <a:t>Extension from vaginal lacerations in cattle, particularly in cattle with vaginal prolapse and following dystocia.</a:t>
            </a:r>
          </a:p>
          <a:p>
            <a:pPr lvl="0" algn="just" rtl="0">
              <a:lnSpc>
                <a:spcPct val="150000"/>
              </a:lnSpc>
            </a:pPr>
            <a:r>
              <a:rPr lang="en-US" sz="2400" dirty="0" smtClean="0">
                <a:solidFill>
                  <a:prstClr val="black"/>
                </a:solidFill>
                <a:latin typeface="Times New Roman" pitchFamily="18" charset="0"/>
                <a:ea typeface="Calibri"/>
                <a:cs typeface="Times New Roman" pitchFamily="18" charset="0"/>
              </a:rPr>
              <a:t>5- Gases </a:t>
            </a:r>
            <a:r>
              <a:rPr lang="en-US" sz="2400" dirty="0">
                <a:solidFill>
                  <a:prstClr val="black"/>
                </a:solidFill>
                <a:latin typeface="Times New Roman" pitchFamily="18" charset="0"/>
                <a:ea typeface="Calibri"/>
                <a:cs typeface="Times New Roman" pitchFamily="18" charset="0"/>
              </a:rPr>
              <a:t>migrating from abdominal surgery because the abdominal cavity is usually at a negative pressure relative </a:t>
            </a:r>
            <a:r>
              <a:rPr lang="en-US" sz="2400" dirty="0" err="1">
                <a:solidFill>
                  <a:prstClr val="black"/>
                </a:solidFill>
                <a:latin typeface="Times New Roman" pitchFamily="18" charset="0"/>
                <a:ea typeface="Calibri"/>
                <a:cs typeface="Times New Roman" pitchFamily="18" charset="0"/>
              </a:rPr>
              <a:t>toatmospheric</a:t>
            </a:r>
            <a:r>
              <a:rPr lang="en-US" sz="2400" dirty="0">
                <a:solidFill>
                  <a:prstClr val="black"/>
                </a:solidFill>
                <a:latin typeface="Times New Roman" pitchFamily="18" charset="0"/>
                <a:ea typeface="Calibri"/>
                <a:cs typeface="Times New Roman" pitchFamily="18" charset="0"/>
              </a:rPr>
              <a:t> pressure.</a:t>
            </a:r>
          </a:p>
          <a:p>
            <a:pPr lvl="0" algn="just" rtl="0">
              <a:lnSpc>
                <a:spcPct val="150000"/>
              </a:lnSpc>
            </a:pPr>
            <a:r>
              <a:rPr lang="en-US" sz="2400" dirty="0" smtClean="0">
                <a:solidFill>
                  <a:prstClr val="black"/>
                </a:solidFill>
                <a:latin typeface="Times New Roman" pitchFamily="18" charset="0"/>
                <a:ea typeface="Calibri"/>
                <a:cs typeface="Times New Roman" pitchFamily="18" charset="0"/>
              </a:rPr>
              <a:t>6- Gas </a:t>
            </a:r>
            <a:r>
              <a:rPr lang="en-US" sz="2400" dirty="0">
                <a:solidFill>
                  <a:prstClr val="black"/>
                </a:solidFill>
                <a:latin typeface="Times New Roman" pitchFamily="18" charset="0"/>
                <a:ea typeface="Calibri"/>
                <a:cs typeface="Times New Roman" pitchFamily="18" charset="0"/>
              </a:rPr>
              <a:t>gangrene </a:t>
            </a:r>
            <a:r>
              <a:rPr lang="en-US" sz="2400" dirty="0" smtClean="0">
                <a:solidFill>
                  <a:prstClr val="black"/>
                </a:solidFill>
                <a:latin typeface="Times New Roman" pitchFamily="18" charset="0"/>
                <a:ea typeface="Calibri"/>
                <a:cs typeface="Times New Roman" pitchFamily="18" charset="0"/>
              </a:rPr>
              <a:t>infection</a:t>
            </a:r>
          </a:p>
          <a:p>
            <a:pPr algn="just" rtl="0">
              <a:lnSpc>
                <a:spcPct val="150000"/>
              </a:lnSpc>
              <a:spcAft>
                <a:spcPts val="0"/>
              </a:spcAft>
            </a:pPr>
            <a:r>
              <a:rPr lang="en-US" sz="2400" b="1" dirty="0" smtClean="0">
                <a:effectLst/>
                <a:latin typeface="Times New Roman"/>
                <a:ea typeface="Calibri"/>
                <a:cs typeface="Arial"/>
              </a:rPr>
              <a:t>PATHOGENESIS</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Air moves very quickly in a dorsal manner through </a:t>
            </a:r>
            <a:r>
              <a:rPr lang="en-US" sz="2400" dirty="0" err="1" smtClean="0">
                <a:effectLst/>
                <a:latin typeface="Times New Roman"/>
                <a:ea typeface="Calibri"/>
                <a:cs typeface="Arial"/>
              </a:rPr>
              <a:t>fascial</a:t>
            </a:r>
            <a:r>
              <a:rPr lang="en-US" sz="2400" dirty="0" smtClean="0">
                <a:effectLst/>
                <a:latin typeface="Times New Roman"/>
                <a:ea typeface="Calibri"/>
                <a:cs typeface="Arial"/>
              </a:rPr>
              <a:t> planes, especially when there is local muscular movement.</a:t>
            </a:r>
            <a:endParaRPr lang="en-US" sz="2400" dirty="0">
              <a:ea typeface="Calibri"/>
              <a:cs typeface="Arial"/>
            </a:endParaRPr>
          </a:p>
          <a:p>
            <a:pPr lvl="0" algn="just" rtl="0">
              <a:lnSpc>
                <a:spcPct val="150000"/>
              </a:lnSpc>
            </a:pPr>
            <a:endParaRPr lang="en-US" sz="2400" dirty="0">
              <a:solidFill>
                <a:prstClr val="black"/>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4154931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889844"/>
            <a:ext cx="8568952" cy="5019131"/>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CLINICAL FINDINGS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Visible subcutaneous swellings are soft, painless, fluctuating, and grossly crepitated to the </a:t>
            </a:r>
            <a:r>
              <a:rPr lang="en-US" sz="2400" dirty="0" err="1" smtClean="0">
                <a:effectLst/>
                <a:latin typeface="Times New Roman"/>
                <a:ea typeface="Calibri"/>
                <a:cs typeface="Arial"/>
              </a:rPr>
              <a:t>ctouch</a:t>
            </a:r>
            <a:r>
              <a:rPr lang="en-US" sz="2400" dirty="0" smtClean="0">
                <a:effectLst/>
                <a:latin typeface="Times New Roman"/>
                <a:ea typeface="Calibri"/>
                <a:cs typeface="Arial"/>
              </a:rPr>
              <a:t>, but there is no external skin lesion.</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In gas gangrene, discoloration, coldness, and oozing of serum may be evident. Affected areas of skin are moderately painful to touch.</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Emphysema may be sufficiently severe and widespread to cause stiffness of the gait and interference with feeding and respiration.</a:t>
            </a:r>
            <a:endParaRPr lang="en-US" sz="2400" dirty="0">
              <a:ea typeface="Calibri"/>
              <a:cs typeface="Arial"/>
            </a:endParaRPr>
          </a:p>
        </p:txBody>
      </p:sp>
    </p:spTree>
    <p:extLst>
      <p:ext uri="{BB962C8B-B14F-4D97-AF65-F5344CB8AC3E}">
        <p14:creationId xmlns:p14="http://schemas.microsoft.com/office/powerpoint/2010/main" val="893704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5363" y="764704"/>
            <a:ext cx="8568952" cy="5011949"/>
          </a:xfrm>
          <a:prstGeom prst="rect">
            <a:avLst/>
          </a:prstGeom>
        </p:spPr>
        <p:txBody>
          <a:bodyPr wrap="square">
            <a:spAutoFit/>
          </a:bodyPr>
          <a:lstStyle/>
          <a:p>
            <a:pPr algn="just" rtl="0">
              <a:lnSpc>
                <a:spcPct val="150000"/>
              </a:lnSpc>
              <a:spcAft>
                <a:spcPts val="0"/>
              </a:spcAft>
            </a:pPr>
            <a:r>
              <a:rPr lang="en-US" sz="2400" b="1" dirty="0" smtClean="0">
                <a:effectLst/>
                <a:latin typeface="Times New Roman" pitchFamily="18" charset="0"/>
                <a:ea typeface="Calibri"/>
                <a:cs typeface="Times New Roman" pitchFamily="18" charset="0"/>
              </a:rPr>
              <a:t>DIFFERENTIAL DIAGNOSIS</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Diagnostic confirmation is based on the observation of crepitus and the extreme mobility of the swelling; these distinguish emphysema from other superficial swellings.</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b="1" dirty="0" err="1" smtClean="0">
                <a:effectLst/>
                <a:latin typeface="Times New Roman" pitchFamily="18" charset="0"/>
                <a:ea typeface="Calibri"/>
                <a:cs typeface="Times New Roman" pitchFamily="18" charset="0"/>
              </a:rPr>
              <a:t>Anasarca</a:t>
            </a:r>
            <a:r>
              <a:rPr lang="en-US" sz="2400" dirty="0" smtClean="0">
                <a:effectLst/>
                <a:latin typeface="Times New Roman" pitchFamily="18" charset="0"/>
                <a:ea typeface="Calibri"/>
                <a:cs typeface="Times New Roman" pitchFamily="18" charset="0"/>
              </a:rPr>
              <a:t>, dependent and pits on pressure.</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b="1" dirty="0" smtClean="0">
                <a:effectLst/>
                <a:latin typeface="Times New Roman" pitchFamily="18" charset="0"/>
                <a:ea typeface="Calibri"/>
                <a:cs typeface="Times New Roman" pitchFamily="18" charset="0"/>
              </a:rPr>
              <a:t>Hematoma, </a:t>
            </a:r>
            <a:r>
              <a:rPr lang="en-US" sz="2400" b="1" dirty="0" err="1" smtClean="0">
                <a:effectLst/>
                <a:latin typeface="Times New Roman" pitchFamily="18" charset="0"/>
                <a:ea typeface="Calibri"/>
                <a:cs typeface="Times New Roman" pitchFamily="18" charset="0"/>
              </a:rPr>
              <a:t>seroma</a:t>
            </a:r>
            <a:r>
              <a:rPr lang="en-US" sz="2400" b="1" dirty="0" smtClean="0">
                <a:effectLst/>
                <a:latin typeface="Times New Roman" pitchFamily="18" charset="0"/>
                <a:ea typeface="Calibri"/>
                <a:cs typeface="Times New Roman" pitchFamily="18" charset="0"/>
              </a:rPr>
              <a:t> at injury sites</a:t>
            </a:r>
            <a:r>
              <a:rPr lang="en-US" sz="2400" dirty="0" smtClean="0">
                <a:effectLst/>
                <a:latin typeface="Times New Roman" pitchFamily="18" charset="0"/>
                <a:ea typeface="Calibri"/>
                <a:cs typeface="Times New Roman" pitchFamily="18" charset="0"/>
              </a:rPr>
              <a:t>, confirmed by needle puncture.</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b="1" dirty="0" smtClean="0">
                <a:effectLst/>
                <a:latin typeface="Times New Roman" pitchFamily="18" charset="0"/>
                <a:ea typeface="Calibri"/>
                <a:cs typeface="Times New Roman" pitchFamily="18" charset="0"/>
              </a:rPr>
              <a:t>Cellulitis </a:t>
            </a:r>
            <a:r>
              <a:rPr lang="en-US" sz="2400" dirty="0" smtClean="0">
                <a:effectLst/>
                <a:latin typeface="Times New Roman" pitchFamily="18" charset="0"/>
                <a:ea typeface="Calibri"/>
                <a:cs typeface="Times New Roman" pitchFamily="18" charset="0"/>
              </a:rPr>
              <a:t>is accompanied by toxemia, confirmed by needle puncture.</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996536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620688"/>
            <a:ext cx="8928992" cy="3970318"/>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TREATMENT</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Primary treatment </a:t>
            </a:r>
            <a:r>
              <a:rPr lang="en-US" sz="2400" dirty="0" smtClean="0">
                <a:effectLst/>
                <a:latin typeface="Times New Roman"/>
                <a:ea typeface="Calibri"/>
                <a:cs typeface="Arial"/>
              </a:rPr>
              <a:t>is to address the source of the air, but this may be impossible to locate or to close. </a:t>
            </a:r>
            <a:endParaRPr lang="en-US" sz="2400" dirty="0">
              <a:ea typeface="Calibri"/>
              <a:cs typeface="Arial"/>
            </a:endParaRPr>
          </a:p>
          <a:p>
            <a:pPr algn="just" rtl="0">
              <a:lnSpc>
                <a:spcPct val="150000"/>
              </a:lnSpc>
            </a:pPr>
            <a:r>
              <a:rPr lang="en-US" sz="2400" b="1" dirty="0" smtClean="0">
                <a:effectLst/>
                <a:latin typeface="Times New Roman"/>
                <a:ea typeface="Calibri"/>
              </a:rPr>
              <a:t>Supportive treatment </a:t>
            </a:r>
            <a:r>
              <a:rPr lang="en-US" sz="2400" dirty="0" smtClean="0">
                <a:effectLst/>
                <a:latin typeface="Times New Roman"/>
                <a:ea typeface="Calibri"/>
              </a:rPr>
              <a:t>is only necessary in the extremely rare case where emphysema is extensive and incapacitating, in which case multiple skin incisions may be necessary. Gas gangrene requires immediate and drastic treatment with antibiotics</a:t>
            </a:r>
            <a:endParaRPr lang="ar-IQ" sz="2400" dirty="0"/>
          </a:p>
        </p:txBody>
      </p:sp>
    </p:spTree>
    <p:extLst>
      <p:ext uri="{BB962C8B-B14F-4D97-AF65-F5344CB8AC3E}">
        <p14:creationId xmlns:p14="http://schemas.microsoft.com/office/powerpoint/2010/main" val="33975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77935" y="692696"/>
            <a:ext cx="8424936" cy="5019131"/>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LYMPHANGITIS</a:t>
            </a:r>
            <a:endParaRPr lang="en-US" sz="2400" dirty="0">
              <a:ea typeface="Calibri"/>
              <a:cs typeface="Arial"/>
            </a:endParaRPr>
          </a:p>
          <a:p>
            <a:pPr algn="just" rtl="0">
              <a:lnSpc>
                <a:spcPct val="150000"/>
              </a:lnSpc>
              <a:spcAft>
                <a:spcPts val="0"/>
              </a:spcAft>
            </a:pPr>
            <a:r>
              <a:rPr lang="en-US" sz="2400" dirty="0" err="1" smtClean="0">
                <a:effectLst/>
                <a:latin typeface="Times New Roman"/>
                <a:ea typeface="Calibri"/>
                <a:cs typeface="Arial"/>
              </a:rPr>
              <a:t>Lymphangitis</a:t>
            </a:r>
            <a:r>
              <a:rPr lang="en-US" sz="2400" dirty="0" smtClean="0">
                <a:effectLst/>
                <a:latin typeface="Times New Roman"/>
                <a:ea typeface="Calibri"/>
                <a:cs typeface="Arial"/>
              </a:rPr>
              <a:t> is characterized by inflammation and enlargement of the lymph vessels and is usually associated with lymphadenitis.</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Etiology</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Common causes are as follows.</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Cattle</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Bovine farcy caused by </a:t>
            </a:r>
            <a:r>
              <a:rPr lang="en-US" sz="2400" i="1" dirty="0" smtClean="0">
                <a:effectLst/>
                <a:latin typeface="Times New Roman"/>
                <a:ea typeface="Calibri"/>
                <a:cs typeface="Arial"/>
              </a:rPr>
              <a:t>Mycobacterium </a:t>
            </a:r>
            <a:r>
              <a:rPr lang="en-US" sz="2400" i="1" dirty="0" err="1" smtClean="0">
                <a:effectLst/>
                <a:latin typeface="Times New Roman"/>
                <a:ea typeface="Calibri"/>
                <a:cs typeface="Arial"/>
              </a:rPr>
              <a:t>farcinogenes</a:t>
            </a:r>
            <a:r>
              <a:rPr lang="en-US" sz="2400" i="1" dirty="0" smtClean="0">
                <a:effectLst/>
                <a:latin typeface="Times New Roman"/>
                <a:ea typeface="Calibri"/>
                <a:cs typeface="Arial"/>
              </a:rPr>
              <a:t>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Cutaneous tuberculosis associated with atypical mycobacteria, rarely </a:t>
            </a:r>
            <a:r>
              <a:rPr lang="en-US" sz="2400" i="1" dirty="0" smtClean="0">
                <a:effectLst/>
                <a:latin typeface="Times New Roman"/>
                <a:ea typeface="Calibri"/>
                <a:cs typeface="Arial"/>
              </a:rPr>
              <a:t>Mycobacterium </a:t>
            </a:r>
            <a:r>
              <a:rPr lang="en-US" sz="2400" i="1" dirty="0" err="1" smtClean="0">
                <a:effectLst/>
                <a:latin typeface="Times New Roman"/>
                <a:ea typeface="Calibri"/>
                <a:cs typeface="Arial"/>
              </a:rPr>
              <a:t>bovis</a:t>
            </a:r>
            <a:r>
              <a:rPr lang="en-US" sz="2400" dirty="0" smtClean="0">
                <a:ea typeface="Calibri"/>
                <a:cs typeface="Arial"/>
              </a:rPr>
              <a:t>.</a:t>
            </a:r>
            <a:endParaRPr lang="en-US" sz="2400" dirty="0">
              <a:ea typeface="Calibri"/>
              <a:cs typeface="Arial"/>
            </a:endParaRPr>
          </a:p>
        </p:txBody>
      </p:sp>
    </p:spTree>
    <p:extLst>
      <p:ext uri="{BB962C8B-B14F-4D97-AF65-F5344CB8AC3E}">
        <p14:creationId xmlns:p14="http://schemas.microsoft.com/office/powerpoint/2010/main" val="3736190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74345"/>
            <a:ext cx="8640960" cy="6127127"/>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Horse</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Epizootic </a:t>
            </a:r>
            <a:r>
              <a:rPr lang="en-US" sz="2400" dirty="0" err="1" smtClean="0">
                <a:effectLst/>
                <a:latin typeface="Times New Roman"/>
                <a:ea typeface="Calibri"/>
                <a:cs typeface="Arial"/>
              </a:rPr>
              <a:t>lymphangitis</a:t>
            </a:r>
            <a:r>
              <a:rPr lang="en-US" sz="2400" dirty="0" smtClean="0">
                <a:effectLst/>
                <a:latin typeface="Times New Roman"/>
                <a:ea typeface="Calibri"/>
                <a:cs typeface="Arial"/>
              </a:rPr>
              <a:t> (equine </a:t>
            </a:r>
            <a:r>
              <a:rPr lang="en-US" sz="2400" dirty="0" err="1" smtClean="0">
                <a:effectLst/>
                <a:latin typeface="Times New Roman"/>
                <a:ea typeface="Calibri"/>
                <a:cs typeface="Arial"/>
              </a:rPr>
              <a:t>histoplasmosis</a:t>
            </a:r>
            <a:r>
              <a:rPr lang="en-US" sz="2400" dirty="0" smtClean="0">
                <a:effectLst/>
                <a:latin typeface="Times New Roman"/>
                <a:ea typeface="Calibri"/>
                <a:cs typeface="Arial"/>
              </a:rPr>
              <a:t>) as a result of </a:t>
            </a:r>
            <a:r>
              <a:rPr lang="en-US" sz="2400" i="1" dirty="0" err="1" smtClean="0">
                <a:effectLst/>
                <a:latin typeface="Times New Roman"/>
                <a:ea typeface="Calibri"/>
                <a:cs typeface="Arial"/>
              </a:rPr>
              <a:t>Histoplasma</a:t>
            </a:r>
            <a:r>
              <a:rPr lang="en-US" sz="2400" i="1" dirty="0" smtClean="0">
                <a:effectLst/>
                <a:latin typeface="Times New Roman"/>
                <a:ea typeface="Calibri"/>
                <a:cs typeface="Arial"/>
              </a:rPr>
              <a:t> </a:t>
            </a:r>
            <a:r>
              <a:rPr lang="en-US" sz="2400" i="1" dirty="0" err="1" smtClean="0">
                <a:effectLst/>
                <a:latin typeface="Times New Roman"/>
                <a:ea typeface="Calibri"/>
                <a:cs typeface="Arial"/>
              </a:rPr>
              <a:t>capsulatum</a:t>
            </a:r>
            <a:r>
              <a:rPr lang="en-US" sz="2400" i="1" dirty="0" smtClean="0">
                <a:effectLst/>
                <a:latin typeface="Times New Roman"/>
                <a:ea typeface="Calibri"/>
                <a:cs typeface="Arial"/>
              </a:rPr>
              <a:t> var. </a:t>
            </a:r>
            <a:r>
              <a:rPr lang="en-US" sz="2400" i="1" dirty="0" err="1" smtClean="0">
                <a:effectLst/>
                <a:latin typeface="Times New Roman"/>
                <a:ea typeface="Calibri"/>
                <a:cs typeface="Arial"/>
              </a:rPr>
              <a:t>farciminosum</a:t>
            </a:r>
            <a:r>
              <a:rPr lang="en-US" sz="2400" i="1" dirty="0" smtClean="0">
                <a:effectLst/>
                <a:latin typeface="Times New Roman"/>
                <a:ea typeface="Calibri"/>
                <a:cs typeface="Arial"/>
              </a:rPr>
              <a:t>.</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Ulcerative </a:t>
            </a:r>
            <a:r>
              <a:rPr lang="en-US" sz="2400" dirty="0" err="1" smtClean="0">
                <a:effectLst/>
                <a:latin typeface="Times New Roman"/>
                <a:ea typeface="Calibri"/>
                <a:cs typeface="Arial"/>
              </a:rPr>
              <a:t>lymphangitis</a:t>
            </a:r>
            <a:r>
              <a:rPr lang="en-US" sz="2400" dirty="0" smtClean="0">
                <a:effectLst/>
                <a:latin typeface="Times New Roman"/>
                <a:ea typeface="Calibri"/>
                <a:cs typeface="Arial"/>
              </a:rPr>
              <a:t> as a result of </a:t>
            </a:r>
            <a:r>
              <a:rPr lang="en-US" sz="2400" i="1" dirty="0" err="1" smtClean="0">
                <a:effectLst/>
                <a:latin typeface="Times New Roman"/>
                <a:ea typeface="Calibri"/>
                <a:cs typeface="Arial"/>
              </a:rPr>
              <a:t>Corynebacterium</a:t>
            </a:r>
            <a:r>
              <a:rPr lang="en-US" sz="2400" i="1" dirty="0" smtClean="0">
                <a:effectLst/>
                <a:latin typeface="Times New Roman"/>
                <a:ea typeface="Calibri"/>
                <a:cs typeface="Arial"/>
              </a:rPr>
              <a:t> </a:t>
            </a:r>
            <a:r>
              <a:rPr lang="en-US" sz="2400" i="1" dirty="0" err="1" smtClean="0">
                <a:effectLst/>
                <a:latin typeface="Times New Roman"/>
                <a:ea typeface="Calibri"/>
                <a:cs typeface="Arial"/>
              </a:rPr>
              <a:t>pseudotuberculosis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 </a:t>
            </a:r>
            <a:r>
              <a:rPr lang="en-US" sz="2400" dirty="0" err="1" smtClean="0">
                <a:effectLst/>
                <a:latin typeface="Times New Roman"/>
                <a:ea typeface="Calibri"/>
                <a:cs typeface="Arial"/>
              </a:rPr>
              <a:t>Glanders</a:t>
            </a:r>
            <a:r>
              <a:rPr lang="en-US" sz="2400" dirty="0" smtClean="0">
                <a:effectLst/>
                <a:latin typeface="Times New Roman"/>
                <a:ea typeface="Calibri"/>
                <a:cs typeface="Arial"/>
              </a:rPr>
              <a:t> (farcy) caused by </a:t>
            </a:r>
            <a:r>
              <a:rPr lang="en-US" sz="2400" i="1" dirty="0" err="1" smtClean="0">
                <a:effectLst/>
                <a:latin typeface="Times New Roman"/>
                <a:ea typeface="Calibri"/>
                <a:cs typeface="Arial"/>
              </a:rPr>
              <a:t>Burkolderia</a:t>
            </a:r>
            <a:r>
              <a:rPr lang="en-US" sz="2400" i="1" dirty="0" smtClean="0">
                <a:effectLst/>
                <a:latin typeface="Times New Roman"/>
                <a:ea typeface="Calibri"/>
                <a:cs typeface="Arial"/>
              </a:rPr>
              <a:t> mallei</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err="1" smtClean="0">
                <a:effectLst/>
                <a:latin typeface="Times New Roman"/>
                <a:ea typeface="Calibri"/>
                <a:cs typeface="Arial"/>
              </a:rPr>
              <a:t>Sporotrichosis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Sporadic </a:t>
            </a:r>
            <a:r>
              <a:rPr lang="en-US" sz="2400" dirty="0" err="1" smtClean="0">
                <a:effectLst/>
                <a:latin typeface="Times New Roman"/>
                <a:ea typeface="Calibri"/>
                <a:cs typeface="Arial"/>
              </a:rPr>
              <a:t>lymphangitis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Strangles in cases where bizarre location sites occur</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 In foals, ulcerative </a:t>
            </a:r>
            <a:r>
              <a:rPr lang="en-US" sz="2400" dirty="0" err="1" smtClean="0">
                <a:effectLst/>
                <a:latin typeface="Times New Roman"/>
                <a:ea typeface="Calibri"/>
                <a:cs typeface="Arial"/>
              </a:rPr>
              <a:t>lymphangitis</a:t>
            </a:r>
            <a:r>
              <a:rPr lang="en-US" sz="2400" dirty="0" smtClean="0">
                <a:effectLst/>
                <a:latin typeface="Times New Roman"/>
                <a:ea typeface="Calibri"/>
                <a:cs typeface="Arial"/>
              </a:rPr>
              <a:t> associated with </a:t>
            </a:r>
            <a:r>
              <a:rPr lang="en-US" sz="2400" i="1" dirty="0" smtClean="0">
                <a:effectLst/>
                <a:latin typeface="Times New Roman"/>
                <a:ea typeface="Calibri"/>
                <a:cs typeface="Arial"/>
              </a:rPr>
              <a:t>Streptococcus </a:t>
            </a:r>
            <a:r>
              <a:rPr lang="en-US" sz="2400" i="1" dirty="0" err="1" smtClean="0">
                <a:effectLst/>
                <a:latin typeface="Times New Roman"/>
                <a:ea typeface="Calibri"/>
                <a:cs typeface="Arial"/>
              </a:rPr>
              <a:t>zooepidemicus</a:t>
            </a:r>
            <a:r>
              <a:rPr lang="en-US" sz="2400" dirty="0" smtClean="0">
                <a:effectLst/>
                <a:latin typeface="Times New Roman"/>
                <a:ea typeface="Calibri"/>
                <a:cs typeface="Arial"/>
              </a:rPr>
              <a:t>.</a:t>
            </a:r>
            <a:endParaRPr lang="en-US" sz="2400" dirty="0">
              <a:ea typeface="Calibri"/>
              <a:cs typeface="Arial"/>
            </a:endParaRPr>
          </a:p>
        </p:txBody>
      </p:sp>
    </p:spTree>
    <p:extLst>
      <p:ext uri="{BB962C8B-B14F-4D97-AF65-F5344CB8AC3E}">
        <p14:creationId xmlns:p14="http://schemas.microsoft.com/office/powerpoint/2010/main" val="1671888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1257" y="548680"/>
            <a:ext cx="8640960" cy="5078313"/>
          </a:xfrm>
          <a:prstGeom prst="rect">
            <a:avLst/>
          </a:prstGeom>
        </p:spPr>
        <p:txBody>
          <a:bodyPr wrap="square">
            <a:spAutoFit/>
          </a:bodyPr>
          <a:lstStyle/>
          <a:p>
            <a:pPr algn="l" rtl="0">
              <a:lnSpc>
                <a:spcPct val="150000"/>
              </a:lnSpc>
              <a:spcAft>
                <a:spcPts val="0"/>
              </a:spcAft>
            </a:pPr>
            <a:r>
              <a:rPr lang="en-US" sz="2400" b="1" dirty="0" smtClean="0">
                <a:effectLst/>
                <a:latin typeface="Times New Roman" pitchFamily="18" charset="0"/>
                <a:ea typeface="Calibri"/>
                <a:cs typeface="Times New Roman" pitchFamily="18" charset="0"/>
              </a:rPr>
              <a:t>ETIOLOGY</a:t>
            </a:r>
            <a:endParaRPr lang="en-US" sz="2400" dirty="0">
              <a:latin typeface="Times New Roman" pitchFamily="18" charset="0"/>
              <a:ea typeface="Calibri"/>
              <a:cs typeface="Times New Roman" pitchFamily="18" charset="0"/>
            </a:endParaRPr>
          </a:p>
          <a:p>
            <a:pPr algn="l" rtl="0">
              <a:lnSpc>
                <a:spcPct val="150000"/>
              </a:lnSpc>
              <a:spcAft>
                <a:spcPts val="0"/>
              </a:spcAft>
            </a:pPr>
            <a:r>
              <a:rPr lang="en-US" sz="2400" dirty="0" smtClean="0">
                <a:effectLst/>
                <a:latin typeface="Times New Roman" pitchFamily="18" charset="0"/>
                <a:ea typeface="Calibri"/>
                <a:cs typeface="Times New Roman" pitchFamily="18" charset="0"/>
              </a:rPr>
              <a:t>Extensive accumulation of edema fluid in the subcutaneous tissue is part of general edema and is caused by the same diseases, as follows.</a:t>
            </a:r>
            <a:endParaRPr lang="en-US" sz="2400" dirty="0">
              <a:latin typeface="Times New Roman" pitchFamily="18" charset="0"/>
              <a:ea typeface="Calibri"/>
              <a:cs typeface="Times New Roman" pitchFamily="18" charset="0"/>
            </a:endParaRPr>
          </a:p>
          <a:p>
            <a:pPr algn="l" rtl="0">
              <a:lnSpc>
                <a:spcPct val="150000"/>
              </a:lnSpc>
              <a:spcAft>
                <a:spcPts val="0"/>
              </a:spcAft>
            </a:pPr>
            <a:r>
              <a:rPr lang="en-US" sz="2400" b="1" dirty="0" smtClean="0">
                <a:effectLst/>
                <a:latin typeface="Times New Roman" pitchFamily="18" charset="0"/>
                <a:ea typeface="Calibri"/>
                <a:cs typeface="Times New Roman" pitchFamily="18" charset="0"/>
              </a:rPr>
              <a:t>A-Increased Hydrostatic Pressure</a:t>
            </a:r>
            <a:endParaRPr lang="en-US" sz="2400" dirty="0">
              <a:latin typeface="Times New Roman" pitchFamily="18" charset="0"/>
              <a:ea typeface="Calibri"/>
              <a:cs typeface="Times New Roman" pitchFamily="18" charset="0"/>
            </a:endParaRPr>
          </a:p>
          <a:p>
            <a:pPr marL="342900" lvl="0" indent="-342900" algn="l"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Congestive heart failure</a:t>
            </a:r>
            <a:endParaRPr lang="en-US" sz="2400" dirty="0">
              <a:latin typeface="Times New Roman" pitchFamily="18" charset="0"/>
              <a:ea typeface="Calibri"/>
              <a:cs typeface="Times New Roman" pitchFamily="18" charset="0"/>
            </a:endParaRPr>
          </a:p>
          <a:p>
            <a:pPr marL="342900" lvl="0" indent="-342900" algn="l"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Vascular compression by a mass (e.g., anterior </a:t>
            </a:r>
            <a:r>
              <a:rPr lang="en-US" sz="2400" dirty="0" err="1" smtClean="0">
                <a:effectLst/>
                <a:latin typeface="Times New Roman" pitchFamily="18" charset="0"/>
                <a:ea typeface="Calibri"/>
                <a:cs typeface="Times New Roman" pitchFamily="18" charset="0"/>
              </a:rPr>
              <a:t>mediastinal</a:t>
            </a:r>
            <a:r>
              <a:rPr lang="en-US" sz="2400" dirty="0" smtClean="0">
                <a:effectLst/>
                <a:latin typeface="Times New Roman" pitchFamily="18" charset="0"/>
                <a:ea typeface="Calibri"/>
                <a:cs typeface="Times New Roman" pitchFamily="18" charset="0"/>
              </a:rPr>
              <a:t> </a:t>
            </a:r>
            <a:r>
              <a:rPr lang="en-US" sz="2400" dirty="0" err="1" smtClean="0">
                <a:effectLst/>
                <a:latin typeface="Times New Roman" pitchFamily="18" charset="0"/>
                <a:ea typeface="Calibri"/>
                <a:cs typeface="Times New Roman" pitchFamily="18" charset="0"/>
              </a:rPr>
              <a:t>lymphosarcoma</a:t>
            </a:r>
            <a:r>
              <a:rPr lang="en-US" sz="2400" dirty="0" smtClean="0">
                <a:effectLst/>
                <a:latin typeface="Times New Roman" pitchFamily="18" charset="0"/>
                <a:ea typeface="Calibri"/>
                <a:cs typeface="Times New Roman" pitchFamily="18" charset="0"/>
              </a:rPr>
              <a:t>, large hematoma)</a:t>
            </a:r>
            <a:endParaRPr lang="en-US" sz="2400" dirty="0">
              <a:latin typeface="Times New Roman" pitchFamily="18" charset="0"/>
              <a:ea typeface="Calibri"/>
              <a:cs typeface="Times New Roman" pitchFamily="18" charset="0"/>
            </a:endParaRPr>
          </a:p>
          <a:p>
            <a:pPr marL="342900" lvl="0" indent="-342900" algn="l"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Vascular obstruction of blood vessels or lymphatic vessels (e.g., </a:t>
            </a:r>
            <a:r>
              <a:rPr lang="en-US" sz="2400" dirty="0" err="1" smtClean="0">
                <a:effectLst/>
                <a:latin typeface="Times New Roman" pitchFamily="18" charset="0"/>
                <a:ea typeface="Calibri"/>
                <a:cs typeface="Times New Roman" pitchFamily="18" charset="0"/>
              </a:rPr>
              <a:t>thrombo</a:t>
            </a:r>
            <a:r>
              <a:rPr lang="en-US" sz="2400" dirty="0" smtClean="0">
                <a:effectLst/>
                <a:latin typeface="Times New Roman" pitchFamily="18" charset="0"/>
                <a:ea typeface="Calibri"/>
                <a:cs typeface="Times New Roman" pitchFamily="18" charset="0"/>
              </a:rPr>
              <a:t> phlebitis </a:t>
            </a:r>
            <a:r>
              <a:rPr lang="en-US" sz="2400" dirty="0" smtClean="0">
                <a:effectLst/>
                <a:latin typeface="Times New Roman" pitchFamily="18" charset="0"/>
                <a:ea typeface="Calibri"/>
                <a:cs typeface="Times New Roman" pitchFamily="18" charset="0"/>
              </a:rPr>
              <a:t>or thrombosis)</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6108178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8847"/>
            <a:ext cx="8784976" cy="6186309"/>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Pathogenesis</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Spread of infection along the lymphatic vessels causes chronic inflammation and thickening of the vessel walls. Abscesses often develop, with discharge to the skin surface through sinuses.</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Clinical Findings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An indolent ulcer usually exists at the original site of infection.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The lymph vessels leaving this ulcer are enlarged, thickened, and tortuous.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Local edema may result from lymphatic obstruction.</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In chronic cases much fibrous tissue may be laid down in the </a:t>
            </a:r>
            <a:r>
              <a:rPr lang="en-US" sz="2400" dirty="0" err="1" smtClean="0">
                <a:effectLst/>
                <a:latin typeface="Times New Roman"/>
                <a:ea typeface="Calibri"/>
                <a:cs typeface="Arial"/>
              </a:rPr>
              <a:t>subcutis</a:t>
            </a:r>
            <a:r>
              <a:rPr lang="en-US" sz="2400" dirty="0" smtClean="0">
                <a:effectLst/>
                <a:latin typeface="Times New Roman"/>
                <a:ea typeface="Calibri"/>
                <a:cs typeface="Arial"/>
              </a:rPr>
              <a:t>, and chronic thickening of the skin may follow.</a:t>
            </a:r>
            <a:endParaRPr lang="en-US" sz="2400" dirty="0">
              <a:ea typeface="Calibri"/>
              <a:cs typeface="Arial"/>
            </a:endParaRPr>
          </a:p>
        </p:txBody>
      </p:sp>
    </p:spTree>
    <p:extLst>
      <p:ext uri="{BB962C8B-B14F-4D97-AF65-F5344CB8AC3E}">
        <p14:creationId xmlns:p14="http://schemas.microsoft.com/office/powerpoint/2010/main" val="1284981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0784" y="476672"/>
            <a:ext cx="8784976" cy="5011949"/>
          </a:xfrm>
          <a:prstGeom prst="rect">
            <a:avLst/>
          </a:prstGeom>
        </p:spPr>
        <p:txBody>
          <a:bodyPr wrap="square">
            <a:spAutoFit/>
          </a:bodyPr>
          <a:lstStyle/>
          <a:p>
            <a:pPr algn="just" rtl="0">
              <a:lnSpc>
                <a:spcPct val="150000"/>
              </a:lnSpc>
              <a:spcAft>
                <a:spcPts val="0"/>
              </a:spcAft>
            </a:pPr>
            <a:r>
              <a:rPr lang="en-US" sz="2400" b="1" dirty="0" smtClean="0">
                <a:effectLst/>
                <a:latin typeface="Times New Roman" pitchFamily="18" charset="0"/>
                <a:ea typeface="Calibri"/>
                <a:cs typeface="Times New Roman" pitchFamily="18" charset="0"/>
              </a:rPr>
              <a:t>Clinical Pathology</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Bacteriologic examination of discharge for the presence of the specific bacteria or fungi is common practice.</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b="1" dirty="0" smtClean="0">
                <a:effectLst/>
                <a:latin typeface="Times New Roman" pitchFamily="18" charset="0"/>
                <a:ea typeface="Calibri"/>
                <a:cs typeface="Times New Roman" pitchFamily="18" charset="0"/>
              </a:rPr>
              <a:t> </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b="1" dirty="0" smtClean="0">
                <a:effectLst/>
                <a:latin typeface="Times New Roman" pitchFamily="18" charset="0"/>
                <a:ea typeface="Calibri"/>
                <a:cs typeface="Times New Roman" pitchFamily="18" charset="0"/>
              </a:rPr>
              <a:t>TREATMENT</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b="1" dirty="0" smtClean="0">
                <a:effectLst/>
                <a:latin typeface="Times New Roman" pitchFamily="18" charset="0"/>
                <a:ea typeface="Calibri"/>
                <a:cs typeface="Times New Roman" pitchFamily="18" charset="0"/>
              </a:rPr>
              <a:t>Primary treatment </a:t>
            </a:r>
            <a:r>
              <a:rPr lang="en-US" sz="2400" dirty="0" smtClean="0">
                <a:effectLst/>
                <a:latin typeface="Times New Roman" pitchFamily="18" charset="0"/>
                <a:ea typeface="Calibri"/>
                <a:cs typeface="Times New Roman" pitchFamily="18" charset="0"/>
              </a:rPr>
              <a:t>requires vigorous, early surgical excision or specific antibiotic therapy.</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b="1" dirty="0" smtClean="0">
                <a:effectLst/>
                <a:latin typeface="Times New Roman" pitchFamily="18" charset="0"/>
                <a:ea typeface="Calibri"/>
                <a:cs typeface="Times New Roman" pitchFamily="18" charset="0"/>
              </a:rPr>
              <a:t>Supportive treatment </a:t>
            </a:r>
            <a:r>
              <a:rPr lang="en-US" sz="2400" dirty="0" smtClean="0">
                <a:effectLst/>
                <a:latin typeface="Times New Roman" pitchFamily="18" charset="0"/>
                <a:ea typeface="Calibri"/>
                <a:cs typeface="Times New Roman" pitchFamily="18" charset="0"/>
              </a:rPr>
              <a:t>is directed toward removal of fluid and inflammatory exudate and relief of pain.</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4229647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856039" cy="6093976"/>
          </a:xfrm>
          <a:prstGeom prst="rect">
            <a:avLst/>
          </a:prstGeom>
        </p:spPr>
        <p:txBody>
          <a:bodyPr wrap="square">
            <a:spAutoFit/>
          </a:bodyPr>
          <a:lstStyle/>
          <a:p>
            <a:pPr algn="just" rtl="0">
              <a:lnSpc>
                <a:spcPct val="150000"/>
              </a:lnSpc>
              <a:spcAft>
                <a:spcPts val="0"/>
              </a:spcAft>
            </a:pPr>
            <a:r>
              <a:rPr lang="en-US" sz="2000" b="1" dirty="0" smtClean="0">
                <a:effectLst/>
                <a:latin typeface="Times New Roman"/>
                <a:ea typeface="Calibri"/>
                <a:cs typeface="Arial"/>
              </a:rPr>
              <a:t>HEMATOMA</a:t>
            </a:r>
            <a:endParaRPr lang="en-US" sz="2000" dirty="0">
              <a:ea typeface="Calibri"/>
              <a:cs typeface="Arial"/>
            </a:endParaRPr>
          </a:p>
          <a:p>
            <a:pPr algn="just" rtl="0">
              <a:lnSpc>
                <a:spcPct val="150000"/>
              </a:lnSpc>
              <a:spcAft>
                <a:spcPts val="0"/>
              </a:spcAft>
            </a:pPr>
            <a:r>
              <a:rPr lang="en-US" sz="2000" dirty="0" smtClean="0">
                <a:effectLst/>
                <a:latin typeface="Times New Roman"/>
                <a:ea typeface="Calibri"/>
                <a:cs typeface="Arial"/>
              </a:rPr>
              <a:t>Hematoma refers to extravasation of whole blood into the subcutaneous tissues.</a:t>
            </a:r>
            <a:endParaRPr lang="en-US" sz="2000" dirty="0">
              <a:ea typeface="Calibri"/>
              <a:cs typeface="Arial"/>
            </a:endParaRPr>
          </a:p>
          <a:p>
            <a:pPr algn="just" rtl="0">
              <a:lnSpc>
                <a:spcPct val="150000"/>
              </a:lnSpc>
              <a:spcAft>
                <a:spcPts val="0"/>
              </a:spcAft>
            </a:pPr>
            <a:r>
              <a:rPr lang="en-US" sz="2000" b="1" dirty="0" smtClean="0">
                <a:effectLst/>
                <a:latin typeface="Times New Roman"/>
                <a:ea typeface="Calibri"/>
                <a:cs typeface="Arial"/>
              </a:rPr>
              <a:t>Etiology</a:t>
            </a:r>
            <a:endParaRPr lang="en-US" sz="2000" dirty="0">
              <a:ea typeface="Calibri"/>
              <a:cs typeface="Arial"/>
            </a:endParaRPr>
          </a:p>
          <a:p>
            <a:pPr algn="just" rtl="0">
              <a:lnSpc>
                <a:spcPct val="150000"/>
              </a:lnSpc>
              <a:spcAft>
                <a:spcPts val="0"/>
              </a:spcAft>
            </a:pPr>
            <a:r>
              <a:rPr lang="en-US" sz="2000" dirty="0" smtClean="0">
                <a:effectLst/>
                <a:latin typeface="Times New Roman"/>
                <a:ea typeface="Calibri"/>
                <a:cs typeface="Arial"/>
              </a:rPr>
              <a:t>Common causes include the following:</a:t>
            </a:r>
            <a:endParaRPr lang="en-US" sz="2000" dirty="0">
              <a:ea typeface="Calibri"/>
              <a:cs typeface="Arial"/>
            </a:endParaRPr>
          </a:p>
          <a:p>
            <a:pPr marL="342900" lvl="0" indent="-342900" algn="just" rtl="0">
              <a:lnSpc>
                <a:spcPct val="150000"/>
              </a:lnSpc>
              <a:spcAft>
                <a:spcPts val="0"/>
              </a:spcAft>
              <a:buFont typeface="+mj-lt"/>
              <a:buAutoNum type="arabicPeriod"/>
            </a:pPr>
            <a:r>
              <a:rPr lang="en-US" sz="2000" dirty="0" smtClean="0">
                <a:effectLst/>
                <a:latin typeface="Times New Roman"/>
                <a:ea typeface="Calibri"/>
                <a:cs typeface="Arial"/>
              </a:rPr>
              <a:t>Traumatic rupture of large blood vessel</a:t>
            </a:r>
            <a:endParaRPr lang="en-US" sz="2000" dirty="0">
              <a:ea typeface="Calibri"/>
              <a:cs typeface="Arial"/>
            </a:endParaRPr>
          </a:p>
          <a:p>
            <a:pPr marL="342900" lvl="0" indent="-342900" algn="just" rtl="0">
              <a:lnSpc>
                <a:spcPct val="150000"/>
              </a:lnSpc>
              <a:spcAft>
                <a:spcPts val="0"/>
              </a:spcAft>
              <a:buFont typeface="+mj-lt"/>
              <a:buAutoNum type="arabicPeriod"/>
            </a:pPr>
            <a:r>
              <a:rPr lang="en-US" sz="2000" dirty="0" err="1" smtClean="0">
                <a:effectLst/>
                <a:latin typeface="Times New Roman"/>
                <a:ea typeface="Calibri"/>
                <a:cs typeface="Arial"/>
              </a:rPr>
              <a:t>Dicoumarol</a:t>
            </a:r>
            <a:r>
              <a:rPr lang="en-US" sz="2000" dirty="0" smtClean="0">
                <a:effectLst/>
                <a:latin typeface="Times New Roman"/>
                <a:ea typeface="Calibri"/>
                <a:cs typeface="Arial"/>
              </a:rPr>
              <a:t> poisoning from moldy sweet clover hay</a:t>
            </a:r>
            <a:endParaRPr lang="en-US" sz="2000" dirty="0">
              <a:ea typeface="Calibri"/>
              <a:cs typeface="Arial"/>
            </a:endParaRPr>
          </a:p>
          <a:p>
            <a:pPr marL="342900" lvl="0" indent="-342900" algn="just" rtl="0">
              <a:lnSpc>
                <a:spcPct val="150000"/>
              </a:lnSpc>
              <a:spcAft>
                <a:spcPts val="0"/>
              </a:spcAft>
              <a:buFont typeface="+mj-lt"/>
              <a:buAutoNum type="arabicPeriod"/>
            </a:pPr>
            <a:r>
              <a:rPr lang="en-US" sz="2000" dirty="0" err="1" smtClean="0">
                <a:effectLst/>
                <a:latin typeface="Times New Roman"/>
                <a:ea typeface="Calibri"/>
                <a:cs typeface="Arial"/>
              </a:rPr>
              <a:t>Purpura</a:t>
            </a:r>
            <a:r>
              <a:rPr lang="en-US" sz="2000" dirty="0" smtClean="0">
                <a:effectLst/>
                <a:latin typeface="Times New Roman"/>
                <a:ea typeface="Calibri"/>
                <a:cs typeface="Arial"/>
              </a:rPr>
              <a:t> </a:t>
            </a:r>
            <a:r>
              <a:rPr lang="en-US" sz="2000" dirty="0" err="1" smtClean="0">
                <a:effectLst/>
                <a:latin typeface="Times New Roman"/>
                <a:ea typeface="Calibri"/>
                <a:cs typeface="Arial"/>
              </a:rPr>
              <a:t>hemorrhagica</a:t>
            </a:r>
            <a:r>
              <a:rPr lang="en-US" sz="2000" dirty="0" smtClean="0">
                <a:effectLst/>
                <a:latin typeface="Times New Roman"/>
                <a:ea typeface="Calibri"/>
                <a:cs typeface="Arial"/>
              </a:rPr>
              <a:t> in horses</a:t>
            </a:r>
            <a:endParaRPr lang="en-US" sz="2000" dirty="0">
              <a:ea typeface="Calibri"/>
              <a:cs typeface="Arial"/>
            </a:endParaRPr>
          </a:p>
          <a:p>
            <a:pPr marL="342900" lvl="0" indent="-342900" algn="just" rtl="0">
              <a:lnSpc>
                <a:spcPct val="150000"/>
              </a:lnSpc>
              <a:spcAft>
                <a:spcPts val="0"/>
              </a:spcAft>
              <a:buFont typeface="+mj-lt"/>
              <a:buAutoNum type="arabicPeriod"/>
            </a:pPr>
            <a:r>
              <a:rPr lang="en-US" sz="2000" dirty="0" smtClean="0">
                <a:effectLst/>
                <a:latin typeface="Times New Roman"/>
                <a:ea typeface="Calibri"/>
                <a:cs typeface="Arial"/>
              </a:rPr>
              <a:t>Bracken poisoning in cattle; other </a:t>
            </a:r>
            <a:r>
              <a:rPr lang="en-US" sz="2000" dirty="0" err="1" smtClean="0">
                <a:effectLst/>
                <a:latin typeface="Times New Roman"/>
                <a:ea typeface="Calibri"/>
                <a:cs typeface="Arial"/>
              </a:rPr>
              <a:t>granulocytopenic</a:t>
            </a:r>
            <a:r>
              <a:rPr lang="en-US" sz="2000" dirty="0" smtClean="0">
                <a:effectLst/>
                <a:latin typeface="Times New Roman"/>
                <a:ea typeface="Calibri"/>
                <a:cs typeface="Arial"/>
              </a:rPr>
              <a:t> diseases manifested principally by </a:t>
            </a:r>
            <a:r>
              <a:rPr lang="en-US" sz="2000" dirty="0" err="1" smtClean="0">
                <a:effectLst/>
                <a:latin typeface="Times New Roman"/>
                <a:ea typeface="Calibri"/>
                <a:cs typeface="Arial"/>
              </a:rPr>
              <a:t>petechiation</a:t>
            </a:r>
            <a:r>
              <a:rPr lang="en-US" sz="2000" dirty="0" smtClean="0">
                <a:effectLst/>
                <a:latin typeface="Times New Roman"/>
                <a:ea typeface="Calibri"/>
                <a:cs typeface="Arial"/>
              </a:rPr>
              <a:t>, with lesions observed only in mucosae</a:t>
            </a:r>
            <a:endParaRPr lang="en-US" sz="2000" dirty="0">
              <a:ea typeface="Calibri"/>
              <a:cs typeface="Arial"/>
            </a:endParaRPr>
          </a:p>
          <a:p>
            <a:pPr marL="342900" lvl="0" indent="-342900" algn="just" rtl="0">
              <a:lnSpc>
                <a:spcPct val="150000"/>
              </a:lnSpc>
              <a:spcAft>
                <a:spcPts val="0"/>
              </a:spcAft>
              <a:buFont typeface="+mj-lt"/>
              <a:buAutoNum type="arabicPeriod"/>
            </a:pPr>
            <a:r>
              <a:rPr lang="en-US" sz="2000" dirty="0" smtClean="0">
                <a:effectLst/>
                <a:latin typeface="Times New Roman"/>
                <a:ea typeface="Calibri"/>
                <a:cs typeface="Arial"/>
              </a:rPr>
              <a:t>Systemic disease associated with disseminated intravascular coagulopathy (DIC)</a:t>
            </a:r>
            <a:endParaRPr lang="en-US" sz="2000" dirty="0">
              <a:ea typeface="Calibri"/>
              <a:cs typeface="Arial"/>
            </a:endParaRPr>
          </a:p>
          <a:p>
            <a:pPr marL="342900" lvl="0" indent="-342900" algn="just" rtl="0">
              <a:lnSpc>
                <a:spcPct val="150000"/>
              </a:lnSpc>
              <a:spcAft>
                <a:spcPts val="0"/>
              </a:spcAft>
              <a:buFont typeface="+mj-lt"/>
              <a:buAutoNum type="arabicPeriod"/>
            </a:pPr>
            <a:r>
              <a:rPr lang="en-US" sz="2000" dirty="0" err="1" smtClean="0">
                <a:effectLst/>
                <a:latin typeface="Times New Roman"/>
                <a:ea typeface="Calibri"/>
                <a:cs typeface="Arial"/>
              </a:rPr>
              <a:t>Hemangiosarcoma</a:t>
            </a:r>
            <a:r>
              <a:rPr lang="en-US" sz="2000" dirty="0" smtClean="0">
                <a:effectLst/>
                <a:latin typeface="Times New Roman"/>
                <a:ea typeface="Calibri"/>
                <a:cs typeface="Arial"/>
              </a:rPr>
              <a:t> in subcutaneous sites</a:t>
            </a:r>
            <a:endParaRPr lang="en-US" sz="2000" dirty="0">
              <a:ea typeface="Calibri"/>
              <a:cs typeface="Arial"/>
            </a:endParaRPr>
          </a:p>
          <a:p>
            <a:pPr marL="342900" lvl="0" indent="-342900" algn="just" rtl="0">
              <a:lnSpc>
                <a:spcPct val="150000"/>
              </a:lnSpc>
              <a:spcAft>
                <a:spcPts val="0"/>
              </a:spcAft>
              <a:buFont typeface="+mj-lt"/>
              <a:buAutoNum type="arabicPeriod"/>
            </a:pPr>
            <a:r>
              <a:rPr lang="en-US" sz="2000" dirty="0" smtClean="0">
                <a:effectLst/>
                <a:latin typeface="Times New Roman"/>
                <a:ea typeface="Calibri"/>
                <a:cs typeface="Arial"/>
              </a:rPr>
              <a:t>Neonatal bovine pancytopenia</a:t>
            </a:r>
            <a:endParaRPr lang="en-US" sz="2000" dirty="0">
              <a:ea typeface="Calibri"/>
              <a:cs typeface="Arial"/>
            </a:endParaRPr>
          </a:p>
          <a:p>
            <a:pPr marL="342900" lvl="0" indent="-342900" algn="just" rtl="0">
              <a:lnSpc>
                <a:spcPct val="150000"/>
              </a:lnSpc>
              <a:spcAft>
                <a:spcPts val="0"/>
              </a:spcAft>
              <a:buFont typeface="+mj-lt"/>
              <a:buAutoNum type="arabicPeriod"/>
            </a:pPr>
            <a:r>
              <a:rPr lang="en-US" sz="2000" dirty="0" smtClean="0">
                <a:effectLst/>
                <a:latin typeface="Times New Roman"/>
                <a:ea typeface="Calibri"/>
                <a:cs typeface="Arial"/>
              </a:rPr>
              <a:t> Inherited hemophilia</a:t>
            </a:r>
            <a:endParaRPr lang="en-US" sz="2000" dirty="0">
              <a:ea typeface="Calibri"/>
              <a:cs typeface="Arial"/>
            </a:endParaRPr>
          </a:p>
        </p:txBody>
      </p:sp>
    </p:spTree>
    <p:extLst>
      <p:ext uri="{BB962C8B-B14F-4D97-AF65-F5344CB8AC3E}">
        <p14:creationId xmlns:p14="http://schemas.microsoft.com/office/powerpoint/2010/main" val="1000442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861" y="0"/>
            <a:ext cx="8856984" cy="6681124"/>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Pathogenesis</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Leakage of blood from the vascular system can cause local swellings, which interfere with normal bodily functions but are rarely sufficiently extensive to cause signs of anemia.</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Clinical Findings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Subcutaneous swellings resulting from hemorrhage are diffuse and soft.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Specific locations of subcutaneous hemorrhages in horses include the frontal aspect of the chest—as a result of  fracture of the first rib in collisions at full gallop, and often fatal through internal hemorrhage— and </a:t>
            </a:r>
            <a:r>
              <a:rPr lang="en-US" sz="2400" dirty="0" err="1" smtClean="0">
                <a:effectLst/>
                <a:latin typeface="Times New Roman"/>
                <a:ea typeface="Calibri"/>
                <a:cs typeface="Arial"/>
              </a:rPr>
              <a:t>perivaginal</a:t>
            </a:r>
            <a:r>
              <a:rPr lang="en-US" sz="2400" dirty="0" smtClean="0">
                <a:effectLst/>
                <a:latin typeface="Times New Roman"/>
                <a:ea typeface="Calibri"/>
                <a:cs typeface="Arial"/>
              </a:rPr>
              <a:t> at foaling, causing massive swelling of the perineum and medial aspect of the thigh.</a:t>
            </a:r>
            <a:endParaRPr lang="en-US" sz="2400" dirty="0">
              <a:ea typeface="Calibri"/>
              <a:cs typeface="Arial"/>
            </a:endParaRPr>
          </a:p>
        </p:txBody>
      </p:sp>
    </p:spTree>
    <p:extLst>
      <p:ext uri="{BB962C8B-B14F-4D97-AF65-F5344CB8AC3E}">
        <p14:creationId xmlns:p14="http://schemas.microsoft.com/office/powerpoint/2010/main" val="2084030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87086"/>
            <a:ext cx="8928992" cy="6740307"/>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Clinical Pathology</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Visual examination of a needle aspirate confirms the existence of subcutaneous hemorrhage. </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Diagnosis of the primary cause is greatly assisted by platelet counts and </a:t>
            </a:r>
            <a:r>
              <a:rPr lang="en-US" sz="2400" dirty="0" err="1" smtClean="0">
                <a:effectLst/>
                <a:latin typeface="Times New Roman"/>
                <a:ea typeface="Calibri"/>
                <a:cs typeface="Arial"/>
              </a:rPr>
              <a:t>prothrombin</a:t>
            </a:r>
            <a:r>
              <a:rPr lang="en-US" sz="2400" dirty="0" smtClean="0">
                <a:effectLst/>
                <a:latin typeface="Times New Roman"/>
                <a:ea typeface="Calibri"/>
                <a:cs typeface="Arial"/>
              </a:rPr>
              <a:t>, clotting, and bleeding times.</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Treatment</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Primary Treatment</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Primary treatment targets removal or correction of the cause.</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Supportive Treatment</a:t>
            </a:r>
            <a:r>
              <a:rPr lang="en-US" sz="2400" dirty="0" smtClean="0">
                <a:ea typeface="Calibri"/>
                <a:cs typeface="Arial"/>
              </a:rPr>
              <a:t> </a:t>
            </a:r>
            <a:r>
              <a:rPr lang="en-US" sz="2400" dirty="0" smtClean="0">
                <a:effectLst/>
                <a:latin typeface="Times New Roman"/>
                <a:ea typeface="Calibri"/>
                <a:cs typeface="Arial"/>
              </a:rPr>
              <a:t>The hematoma should not be opened until clotting is completed, except in the case of a massive hemorrhage that is interfering with respiration, defecation, or urination. </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If blood loss is severe, blood transfusions may be required. </a:t>
            </a:r>
            <a:endParaRPr lang="en-US" sz="2400" dirty="0">
              <a:ea typeface="Calibri"/>
              <a:cs typeface="Arial"/>
            </a:endParaRPr>
          </a:p>
        </p:txBody>
      </p:sp>
    </p:spTree>
    <p:extLst>
      <p:ext uri="{BB962C8B-B14F-4D97-AF65-F5344CB8AC3E}">
        <p14:creationId xmlns:p14="http://schemas.microsoft.com/office/powerpoint/2010/main" val="228439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6596"/>
            <a:ext cx="8712968" cy="6127127"/>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NECROSIS AND GANGRENE</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Necrosis is tissue death; gangrene is sloughing of dead tissue. When either change occurs in the skin, it involves the dermis, epidermis, and subcutaneous tissue.</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Different types of gangrene </a:t>
            </a:r>
            <a:r>
              <a:rPr lang="en-US" sz="2400" dirty="0" err="1" smtClean="0">
                <a:effectLst/>
                <a:latin typeface="Times New Roman"/>
                <a:ea typeface="Calibri"/>
                <a:cs typeface="Arial"/>
              </a:rPr>
              <a:t>arerecognized</a:t>
            </a:r>
            <a:r>
              <a:rPr lang="en-US" sz="2400" dirty="0" smtClean="0">
                <a:effectLst/>
                <a:latin typeface="Times New Roman"/>
                <a:ea typeface="Calibri"/>
                <a:cs typeface="Arial"/>
              </a:rPr>
              <a:t>:</a:t>
            </a:r>
            <a:endParaRPr lang="en-US" sz="2400" dirty="0">
              <a:ea typeface="Calibri"/>
              <a:cs typeface="Arial"/>
            </a:endParaRPr>
          </a:p>
          <a:p>
            <a:pPr marL="342900" lvl="0" indent="-342900" algn="just" rtl="0">
              <a:lnSpc>
                <a:spcPct val="150000"/>
              </a:lnSpc>
              <a:spcAft>
                <a:spcPts val="0"/>
              </a:spcAft>
              <a:buFont typeface="+mj-lt"/>
              <a:buAutoNum type="alphaUcPeriod"/>
            </a:pPr>
            <a:r>
              <a:rPr lang="en-US" sz="2400" b="1" dirty="0" smtClean="0">
                <a:effectLst/>
                <a:latin typeface="Times New Roman"/>
                <a:ea typeface="Calibri"/>
                <a:cs typeface="Arial"/>
              </a:rPr>
              <a:t>Dry gangrene </a:t>
            </a:r>
            <a:r>
              <a:rPr lang="en-US" sz="2400" dirty="0" smtClean="0">
                <a:effectLst/>
                <a:latin typeface="Times New Roman"/>
                <a:ea typeface="Calibri"/>
                <a:cs typeface="Arial"/>
              </a:rPr>
              <a:t>is primarily caused by arterial occlusion resulting in tissue ischemia. </a:t>
            </a:r>
            <a:endParaRPr lang="en-US" sz="2400" dirty="0">
              <a:ea typeface="Calibri"/>
              <a:cs typeface="Arial"/>
            </a:endParaRPr>
          </a:p>
          <a:p>
            <a:pPr marL="276225" algn="just" rtl="0">
              <a:lnSpc>
                <a:spcPct val="150000"/>
              </a:lnSpc>
              <a:spcAft>
                <a:spcPts val="0"/>
              </a:spcAft>
            </a:pPr>
            <a:r>
              <a:rPr lang="en-US" sz="2400" b="1" dirty="0" smtClean="0">
                <a:effectLst/>
                <a:latin typeface="Times New Roman"/>
                <a:ea typeface="Calibri"/>
                <a:cs typeface="Arial"/>
              </a:rPr>
              <a:t>Signs: </a:t>
            </a:r>
            <a:r>
              <a:rPr lang="en-US" sz="2400" dirty="0" smtClean="0">
                <a:effectLst/>
                <a:latin typeface="Times New Roman"/>
                <a:ea typeface="Calibri"/>
                <a:cs typeface="Arial"/>
              </a:rPr>
              <a:t>Affected tissue appears dry and shrunken, with dark discoloration and a clear demarcation line from healthy tissue. There is no bacterial infection or putrefaction because bacteria fail to survive in the desiccated tissue.</a:t>
            </a:r>
            <a:endParaRPr lang="en-US" sz="2400" dirty="0">
              <a:ea typeface="Calibri"/>
              <a:cs typeface="Arial"/>
            </a:endParaRPr>
          </a:p>
        </p:txBody>
      </p:sp>
    </p:spTree>
    <p:extLst>
      <p:ext uri="{BB962C8B-B14F-4D97-AF65-F5344CB8AC3E}">
        <p14:creationId xmlns:p14="http://schemas.microsoft.com/office/powerpoint/2010/main" val="1282595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0919" y="176876"/>
            <a:ext cx="8784976" cy="6681124"/>
          </a:xfrm>
          <a:prstGeom prst="rect">
            <a:avLst/>
          </a:prstGeom>
        </p:spPr>
        <p:txBody>
          <a:bodyPr wrap="square">
            <a:spAutoFit/>
          </a:bodyPr>
          <a:lstStyle/>
          <a:p>
            <a:pPr marL="342900" lvl="0" indent="-342900" algn="just" rtl="0">
              <a:lnSpc>
                <a:spcPct val="150000"/>
              </a:lnSpc>
              <a:spcAft>
                <a:spcPts val="0"/>
              </a:spcAft>
              <a:buFont typeface="+mj-lt"/>
              <a:buAutoNum type="alphaUcPeriod"/>
            </a:pPr>
            <a:r>
              <a:rPr lang="en-US" sz="2400" b="1" dirty="0" smtClean="0">
                <a:effectLst/>
                <a:latin typeface="Times New Roman"/>
                <a:ea typeface="Calibri"/>
                <a:cs typeface="Arial"/>
              </a:rPr>
              <a:t>Wet gangrene </a:t>
            </a:r>
            <a:r>
              <a:rPr lang="en-US" sz="2400" dirty="0" smtClean="0">
                <a:effectLst/>
                <a:latin typeface="Times New Roman"/>
                <a:ea typeface="Calibri"/>
                <a:cs typeface="Arial"/>
              </a:rPr>
              <a:t>is most common after sudden blockage of venous blood flow resulting in ischemia while the affected tissue is saturated with stagnant blood.</a:t>
            </a:r>
            <a:endParaRPr lang="en-US" sz="2400" dirty="0">
              <a:ea typeface="Calibri"/>
              <a:cs typeface="Arial"/>
            </a:endParaRPr>
          </a:p>
          <a:p>
            <a:pPr marL="276225" algn="just" rtl="0">
              <a:lnSpc>
                <a:spcPct val="150000"/>
              </a:lnSpc>
              <a:spcAft>
                <a:spcPts val="0"/>
              </a:spcAft>
            </a:pPr>
            <a:r>
              <a:rPr lang="en-US" sz="2400" dirty="0" smtClean="0">
                <a:effectLst/>
                <a:latin typeface="Times New Roman"/>
                <a:ea typeface="Calibri"/>
                <a:cs typeface="Arial"/>
              </a:rPr>
              <a:t>Tissue trauma (e.g., from mechanical trauma or burns) and ischemia result in release of tissue water and give the affected area a moist and swollen appearance.</a:t>
            </a:r>
            <a:endParaRPr lang="en-US" sz="2400" dirty="0">
              <a:ea typeface="Calibri"/>
              <a:cs typeface="Arial"/>
            </a:endParaRPr>
          </a:p>
          <a:p>
            <a:pPr marL="276225" algn="just" rtl="0">
              <a:lnSpc>
                <a:spcPct val="150000"/>
              </a:lnSpc>
              <a:spcAft>
                <a:spcPts val="0"/>
              </a:spcAft>
            </a:pPr>
            <a:r>
              <a:rPr lang="en-US" sz="2400" dirty="0" smtClean="0">
                <a:effectLst/>
                <a:latin typeface="Times New Roman"/>
                <a:ea typeface="Calibri"/>
                <a:cs typeface="Arial"/>
              </a:rPr>
              <a:t> Because the moist and protein-rich tissue facilitates bacterial growth, infection with saprogenic microorganisms is common. </a:t>
            </a:r>
            <a:endParaRPr lang="en-US" sz="2400" dirty="0">
              <a:ea typeface="Calibri"/>
              <a:cs typeface="Arial"/>
            </a:endParaRPr>
          </a:p>
          <a:p>
            <a:pPr marL="276225" algn="just" rtl="0">
              <a:lnSpc>
                <a:spcPct val="150000"/>
              </a:lnSpc>
              <a:spcAft>
                <a:spcPts val="0"/>
              </a:spcAft>
            </a:pPr>
            <a:r>
              <a:rPr lang="en-US" sz="2400" b="1" dirty="0" smtClean="0">
                <a:effectLst/>
                <a:latin typeface="Times New Roman"/>
                <a:ea typeface="Calibri"/>
                <a:cs typeface="Arial"/>
              </a:rPr>
              <a:t>Signs</a:t>
            </a:r>
            <a:r>
              <a:rPr lang="en-US" sz="2400" dirty="0" smtClean="0">
                <a:effectLst/>
                <a:latin typeface="Times New Roman"/>
                <a:ea typeface="Calibri"/>
                <a:cs typeface="Arial"/>
              </a:rPr>
              <a:t>: This infection results in the putrid and rotten aspect and odor of the tissue and may cause septicemia.</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C</a:t>
            </a:r>
            <a:r>
              <a:rPr lang="en-US" sz="2400" dirty="0" smtClean="0">
                <a:effectLst/>
                <a:latin typeface="Times New Roman"/>
                <a:ea typeface="Calibri"/>
                <a:cs typeface="Arial"/>
              </a:rPr>
              <a:t>- </a:t>
            </a:r>
            <a:r>
              <a:rPr lang="en-US" sz="2400" b="1" dirty="0" smtClean="0">
                <a:effectLst/>
                <a:latin typeface="Times New Roman"/>
                <a:ea typeface="Calibri"/>
                <a:cs typeface="Arial"/>
              </a:rPr>
              <a:t>Gas gangrene </a:t>
            </a:r>
            <a:r>
              <a:rPr lang="en-US" sz="2400" dirty="0" smtClean="0">
                <a:effectLst/>
                <a:latin typeface="Times New Roman"/>
                <a:ea typeface="Calibri"/>
                <a:cs typeface="Arial"/>
              </a:rPr>
              <a:t>is caused by </a:t>
            </a:r>
            <a:r>
              <a:rPr lang="en-US" sz="2400" i="1" dirty="0" smtClean="0">
                <a:effectLst/>
                <a:latin typeface="Times New Roman"/>
                <a:ea typeface="Calibri"/>
                <a:cs typeface="Arial"/>
              </a:rPr>
              <a:t>C. </a:t>
            </a:r>
            <a:r>
              <a:rPr lang="en-US" sz="2400" i="1" dirty="0" err="1" smtClean="0">
                <a:effectLst/>
                <a:latin typeface="Times New Roman"/>
                <a:ea typeface="Calibri"/>
                <a:cs typeface="Arial"/>
              </a:rPr>
              <a:t>perfringens</a:t>
            </a:r>
            <a:r>
              <a:rPr lang="en-US" sz="2400" i="1" dirty="0" smtClean="0">
                <a:effectLst/>
                <a:latin typeface="Times New Roman"/>
                <a:ea typeface="Calibri"/>
                <a:cs typeface="Arial"/>
              </a:rPr>
              <a:t> </a:t>
            </a:r>
            <a:r>
              <a:rPr lang="en-US" sz="2400" dirty="0" smtClean="0">
                <a:effectLst/>
                <a:latin typeface="Times New Roman"/>
                <a:ea typeface="Calibri"/>
                <a:cs typeface="Arial"/>
              </a:rPr>
              <a:t>(see also “Malignant</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Edema”).</a:t>
            </a:r>
            <a:endParaRPr lang="en-US" sz="2400" dirty="0">
              <a:ea typeface="Calibri"/>
              <a:cs typeface="Arial"/>
            </a:endParaRPr>
          </a:p>
        </p:txBody>
      </p:sp>
    </p:spTree>
    <p:extLst>
      <p:ext uri="{BB962C8B-B14F-4D97-AF65-F5344CB8AC3E}">
        <p14:creationId xmlns:p14="http://schemas.microsoft.com/office/powerpoint/2010/main" val="642141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8928992" cy="6186309"/>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DIFFERENTIAL DIAGNOSIS</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Confirmation of the diagnosis is by visual recognition.</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Gangrenous mastitis in cows or ewes.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Photosensitive dermatitis.</a:t>
            </a:r>
            <a:endParaRPr lang="en-US" sz="2400" dirty="0">
              <a:ea typeface="Calibri"/>
              <a:cs typeface="Arial"/>
            </a:endParaRPr>
          </a:p>
          <a:p>
            <a:pPr algn="just" rtl="0">
              <a:lnSpc>
                <a:spcPct val="150000"/>
              </a:lnSpc>
              <a:spcAft>
                <a:spcPts val="0"/>
              </a:spcAft>
            </a:pPr>
            <a:r>
              <a:rPr lang="en-US" sz="2400" i="1" dirty="0" smtClean="0">
                <a:effectLst/>
                <a:latin typeface="Times New Roman"/>
                <a:ea typeface="Calibri"/>
                <a:cs typeface="Arial"/>
              </a:rPr>
              <a:t> </a:t>
            </a:r>
            <a:r>
              <a:rPr lang="en-US" sz="2400" b="1" dirty="0" smtClean="0">
                <a:effectLst/>
                <a:latin typeface="Times New Roman"/>
                <a:ea typeface="Calibri"/>
                <a:cs typeface="Arial"/>
              </a:rPr>
              <a:t>TREATMENT</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Primary treatment </a:t>
            </a:r>
            <a:r>
              <a:rPr lang="en-US" sz="2400" dirty="0" smtClean="0">
                <a:effectLst/>
                <a:latin typeface="Times New Roman"/>
                <a:ea typeface="Calibri"/>
                <a:cs typeface="Arial"/>
              </a:rPr>
              <a:t>requires removal of the etiologic insult.</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Supportive treatment </a:t>
            </a:r>
            <a:r>
              <a:rPr lang="en-US" sz="2400" dirty="0" smtClean="0">
                <a:effectLst/>
                <a:latin typeface="Times New Roman"/>
                <a:ea typeface="Calibri"/>
                <a:cs typeface="Arial"/>
              </a:rPr>
              <a:t>comprising the application of astringent and antibacterial ointments may be required in cases of wet gangrene to facilitate separation of the gangrenous tissue and to prevent bacterial infection. Aggressive tissue debridement of necrotic tissue and in severe cases amputation of affected body parts may be required. </a:t>
            </a:r>
            <a:endParaRPr lang="en-US" sz="2400" dirty="0">
              <a:ea typeface="Calibri"/>
              <a:cs typeface="Arial"/>
            </a:endParaRPr>
          </a:p>
        </p:txBody>
      </p:sp>
    </p:spTree>
    <p:extLst>
      <p:ext uri="{BB962C8B-B14F-4D97-AF65-F5344CB8AC3E}">
        <p14:creationId xmlns:p14="http://schemas.microsoft.com/office/powerpoint/2010/main" val="345766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836712"/>
            <a:ext cx="8640960" cy="4524315"/>
          </a:xfrm>
          <a:prstGeom prst="rect">
            <a:avLst/>
          </a:prstGeom>
        </p:spPr>
        <p:txBody>
          <a:bodyPr wrap="square">
            <a:spAutoFit/>
          </a:bodyPr>
          <a:lstStyle/>
          <a:p>
            <a:pPr algn="l" rtl="0">
              <a:lnSpc>
                <a:spcPct val="150000"/>
              </a:lnSpc>
              <a:spcAft>
                <a:spcPts val="0"/>
              </a:spcAft>
            </a:pPr>
            <a:r>
              <a:rPr lang="en-US" sz="2400" b="1" dirty="0" smtClean="0">
                <a:effectLst/>
                <a:latin typeface="Times New Roman" pitchFamily="18" charset="0"/>
                <a:ea typeface="Calibri"/>
                <a:cs typeface="Times New Roman" pitchFamily="18" charset="0"/>
              </a:rPr>
              <a:t>B-</a:t>
            </a:r>
            <a:r>
              <a:rPr lang="en-US" sz="2400" b="1" dirty="0" err="1" smtClean="0">
                <a:effectLst/>
                <a:latin typeface="Times New Roman" pitchFamily="18" charset="0"/>
                <a:ea typeface="Calibri"/>
                <a:cs typeface="Times New Roman" pitchFamily="18" charset="0"/>
              </a:rPr>
              <a:t>Hypoproteinemic</a:t>
            </a:r>
            <a:r>
              <a:rPr lang="en-US" sz="2400" b="1" dirty="0" smtClean="0">
                <a:effectLst/>
                <a:latin typeface="Times New Roman" pitchFamily="18" charset="0"/>
                <a:ea typeface="Calibri"/>
                <a:cs typeface="Times New Roman" pitchFamily="18" charset="0"/>
              </a:rPr>
              <a:t> (</a:t>
            </a:r>
            <a:r>
              <a:rPr lang="en-US" sz="2400" b="1" dirty="0" err="1" smtClean="0">
                <a:effectLst/>
                <a:latin typeface="Times New Roman" pitchFamily="18" charset="0"/>
                <a:ea typeface="Calibri"/>
                <a:cs typeface="Times New Roman" pitchFamily="18" charset="0"/>
              </a:rPr>
              <a:t>Hypooncotic</a:t>
            </a:r>
            <a:r>
              <a:rPr lang="en-US" sz="2400" b="1" dirty="0" smtClean="0">
                <a:effectLst/>
                <a:latin typeface="Times New Roman" pitchFamily="18" charset="0"/>
                <a:ea typeface="Calibri"/>
                <a:cs typeface="Times New Roman" pitchFamily="18" charset="0"/>
              </a:rPr>
              <a:t>) Edema</a:t>
            </a:r>
            <a:endParaRPr lang="en-US" sz="2400" dirty="0">
              <a:latin typeface="Times New Roman" pitchFamily="18" charset="0"/>
              <a:ea typeface="Calibri"/>
              <a:cs typeface="Times New Roman" pitchFamily="18" charset="0"/>
            </a:endParaRPr>
          </a:p>
          <a:p>
            <a:pPr marL="342900" lvl="0" indent="-342900" algn="l"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 Reduced albumin production in the liver associated with chronic inflammation or liver insufficiency (e.g., </a:t>
            </a:r>
            <a:r>
              <a:rPr lang="en-US" sz="2400" dirty="0" err="1" smtClean="0">
                <a:effectLst/>
                <a:latin typeface="Times New Roman" pitchFamily="18" charset="0"/>
                <a:ea typeface="Calibri"/>
                <a:cs typeface="Times New Roman" pitchFamily="18" charset="0"/>
              </a:rPr>
              <a:t>fascioliasis</a:t>
            </a:r>
            <a:r>
              <a:rPr lang="en-US" sz="2400" dirty="0" smtClean="0">
                <a:effectLst/>
                <a:latin typeface="Times New Roman" pitchFamily="18" charset="0"/>
                <a:ea typeface="Calibri"/>
                <a:cs typeface="Times New Roman" pitchFamily="18" charset="0"/>
              </a:rPr>
              <a:t> or liver cirrhosis)</a:t>
            </a:r>
            <a:endParaRPr lang="en-US" sz="2400" dirty="0">
              <a:latin typeface="Times New Roman" pitchFamily="18" charset="0"/>
              <a:ea typeface="Calibri"/>
              <a:cs typeface="Times New Roman" pitchFamily="18" charset="0"/>
            </a:endParaRPr>
          </a:p>
          <a:p>
            <a:pPr marL="342900" lvl="0" indent="-342900" algn="l" rtl="0">
              <a:lnSpc>
                <a:spcPct val="150000"/>
              </a:lnSpc>
              <a:spcAft>
                <a:spcPts val="0"/>
              </a:spcAft>
              <a:buFont typeface="+mj-lt"/>
              <a:buAutoNum type="arabicPeriod"/>
            </a:pPr>
            <a:r>
              <a:rPr lang="en-US" sz="2400" dirty="0" err="1" smtClean="0">
                <a:effectLst/>
                <a:latin typeface="Times New Roman" pitchFamily="18" charset="0"/>
                <a:ea typeface="Calibri"/>
                <a:cs typeface="Times New Roman" pitchFamily="18" charset="0"/>
              </a:rPr>
              <a:t>Nephrotic</a:t>
            </a:r>
            <a:r>
              <a:rPr lang="en-US" sz="2400" dirty="0" smtClean="0">
                <a:effectLst/>
                <a:latin typeface="Times New Roman" pitchFamily="18" charset="0"/>
                <a:ea typeface="Calibri"/>
                <a:cs typeface="Times New Roman" pitchFamily="18" charset="0"/>
              </a:rPr>
              <a:t> syndrome with protein loss into urine (e.g., renal amyloidosis in cattle)</a:t>
            </a:r>
            <a:endParaRPr lang="en-US" sz="2400" dirty="0">
              <a:latin typeface="Times New Roman" pitchFamily="18" charset="0"/>
              <a:ea typeface="Calibri"/>
              <a:cs typeface="Times New Roman" pitchFamily="18" charset="0"/>
            </a:endParaRPr>
          </a:p>
          <a:p>
            <a:pPr marL="342900" lvl="0" indent="-342900" algn="l"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Protein-losing </a:t>
            </a:r>
            <a:r>
              <a:rPr lang="en-US" sz="2400" dirty="0" err="1" smtClean="0">
                <a:effectLst/>
                <a:latin typeface="Times New Roman" pitchFamily="18" charset="0"/>
                <a:ea typeface="Calibri"/>
                <a:cs typeface="Times New Roman" pitchFamily="18" charset="0"/>
              </a:rPr>
              <a:t>enteropathy</a:t>
            </a:r>
            <a:r>
              <a:rPr lang="en-US" sz="2400" dirty="0" smtClean="0">
                <a:effectLst/>
                <a:latin typeface="Times New Roman" pitchFamily="18" charset="0"/>
                <a:ea typeface="Calibri"/>
                <a:cs typeface="Times New Roman" pitchFamily="18" charset="0"/>
              </a:rPr>
              <a:t> (e.g., intestinal </a:t>
            </a:r>
            <a:r>
              <a:rPr lang="en-US" sz="2400" dirty="0" err="1" smtClean="0">
                <a:effectLst/>
                <a:latin typeface="Times New Roman" pitchFamily="18" charset="0"/>
                <a:ea typeface="Calibri"/>
                <a:cs typeface="Times New Roman" pitchFamily="18" charset="0"/>
              </a:rPr>
              <a:t>nematodiasis</a:t>
            </a:r>
            <a:r>
              <a:rPr lang="en-US" sz="2400" dirty="0" smtClean="0">
                <a:effectLst/>
                <a:latin typeface="Times New Roman" pitchFamily="18" charset="0"/>
                <a:ea typeface="Calibri"/>
                <a:cs typeface="Times New Roman" pitchFamily="18" charset="0"/>
              </a:rPr>
              <a:t> or </a:t>
            </a:r>
            <a:r>
              <a:rPr lang="en-US" sz="2400" dirty="0" err="1" smtClean="0">
                <a:effectLst/>
                <a:latin typeface="Times New Roman" pitchFamily="18" charset="0"/>
                <a:ea typeface="Calibri"/>
                <a:cs typeface="Times New Roman" pitchFamily="18" charset="0"/>
              </a:rPr>
              <a:t>paratuberculosis</a:t>
            </a:r>
            <a:r>
              <a:rPr lang="en-US" sz="2400" dirty="0" smtClean="0">
                <a:effectLst/>
                <a:latin typeface="Times New Roman" pitchFamily="18" charset="0"/>
                <a:ea typeface="Calibri"/>
                <a:cs typeface="Times New Roman" pitchFamily="18" charset="0"/>
              </a:rPr>
              <a:t> in cattle)</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450429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4345"/>
            <a:ext cx="8640960" cy="6186309"/>
          </a:xfrm>
          <a:prstGeom prst="rect">
            <a:avLst/>
          </a:prstGeom>
        </p:spPr>
        <p:txBody>
          <a:bodyPr wrap="square">
            <a:spAutoFit/>
          </a:bodyPr>
          <a:lstStyle/>
          <a:p>
            <a:pPr algn="l" rtl="0">
              <a:lnSpc>
                <a:spcPct val="150000"/>
              </a:lnSpc>
              <a:spcAft>
                <a:spcPts val="0"/>
              </a:spcAft>
            </a:pPr>
            <a:r>
              <a:rPr lang="en-US" sz="2400" b="1" dirty="0" smtClean="0">
                <a:effectLst/>
                <a:latin typeface="Times New Roman" pitchFamily="18" charset="0"/>
                <a:ea typeface="Calibri"/>
                <a:cs typeface="Times New Roman" pitchFamily="18" charset="0"/>
              </a:rPr>
              <a:t>C-Increased Blood Vessel Permeability</a:t>
            </a:r>
            <a:endParaRPr lang="en-US" sz="2400" dirty="0">
              <a:latin typeface="Times New Roman" pitchFamily="18" charset="0"/>
              <a:ea typeface="Calibri"/>
              <a:cs typeface="Times New Roman" pitchFamily="18" charset="0"/>
            </a:endParaRPr>
          </a:p>
          <a:p>
            <a:pPr marL="342900" lvl="0" indent="-342900" algn="l"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 Inflammation (e.g., </a:t>
            </a:r>
            <a:r>
              <a:rPr lang="en-US" sz="2400" b="1" dirty="0" smtClean="0">
                <a:effectLst/>
                <a:latin typeface="Times New Roman" pitchFamily="18" charset="0"/>
                <a:ea typeface="Calibri"/>
                <a:cs typeface="Times New Roman" pitchFamily="18" charset="0"/>
              </a:rPr>
              <a:t>dourine </a:t>
            </a:r>
            <a:r>
              <a:rPr lang="en-US" sz="2400" dirty="0" smtClean="0">
                <a:effectLst/>
                <a:latin typeface="Times New Roman" pitchFamily="18" charset="0"/>
                <a:ea typeface="Calibri"/>
                <a:cs typeface="Times New Roman" pitchFamily="18" charset="0"/>
              </a:rPr>
              <a:t>of horses or equine infectious anemia, bacterial infections by </a:t>
            </a:r>
            <a:r>
              <a:rPr lang="en-US" sz="2400" i="1" dirty="0" smtClean="0">
                <a:effectLst/>
                <a:latin typeface="Times New Roman" pitchFamily="18" charset="0"/>
                <a:ea typeface="Calibri"/>
                <a:cs typeface="Times New Roman" pitchFamily="18" charset="0"/>
              </a:rPr>
              <a:t>Clostridium </a:t>
            </a:r>
            <a:r>
              <a:rPr lang="en-US" sz="2400" dirty="0" smtClean="0">
                <a:effectLst/>
                <a:latin typeface="Times New Roman" pitchFamily="18" charset="0"/>
                <a:ea typeface="Calibri"/>
                <a:cs typeface="Times New Roman" pitchFamily="18" charset="0"/>
              </a:rPr>
              <a:t>spp. Or </a:t>
            </a:r>
            <a:r>
              <a:rPr lang="en-US" sz="2400" i="1" dirty="0" smtClean="0">
                <a:effectLst/>
                <a:latin typeface="Times New Roman" pitchFamily="18" charset="0"/>
                <a:ea typeface="Calibri"/>
                <a:cs typeface="Times New Roman" pitchFamily="18" charset="0"/>
              </a:rPr>
              <a:t>Anthrax</a:t>
            </a:r>
            <a:r>
              <a:rPr lang="en-US" sz="2400" dirty="0" smtClean="0">
                <a:effectLst/>
                <a:latin typeface="Times New Roman" pitchFamily="18" charset="0"/>
                <a:ea typeface="Calibri"/>
                <a:cs typeface="Times New Roman" pitchFamily="18" charset="0"/>
              </a:rPr>
              <a:t>)</a:t>
            </a:r>
            <a:endParaRPr lang="en-US" sz="2400" dirty="0">
              <a:latin typeface="Times New Roman" pitchFamily="18" charset="0"/>
              <a:ea typeface="Calibri"/>
              <a:cs typeface="Times New Roman" pitchFamily="18" charset="0"/>
            </a:endParaRPr>
          </a:p>
          <a:p>
            <a:pPr marL="342900" lvl="0" indent="-342900" algn="l"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Allergic reaction (e.g., </a:t>
            </a:r>
            <a:r>
              <a:rPr lang="en-US" sz="2400" dirty="0" err="1" smtClean="0">
                <a:effectLst/>
                <a:latin typeface="Times New Roman" pitchFamily="18" charset="0"/>
                <a:ea typeface="Calibri"/>
                <a:cs typeface="Times New Roman" pitchFamily="18" charset="0"/>
              </a:rPr>
              <a:t>purpura</a:t>
            </a:r>
            <a:r>
              <a:rPr lang="en-US" sz="2400" dirty="0" smtClean="0">
                <a:effectLst/>
                <a:latin typeface="Times New Roman" pitchFamily="18" charset="0"/>
                <a:ea typeface="Calibri"/>
                <a:cs typeface="Times New Roman" pitchFamily="18" charset="0"/>
              </a:rPr>
              <a:t> </a:t>
            </a:r>
            <a:r>
              <a:rPr lang="en-US" sz="2400" dirty="0" err="1" smtClean="0">
                <a:effectLst/>
                <a:latin typeface="Times New Roman" pitchFamily="18" charset="0"/>
                <a:ea typeface="Calibri"/>
                <a:cs typeface="Times New Roman" pitchFamily="18" charset="0"/>
              </a:rPr>
              <a:t>hemorrhagica</a:t>
            </a:r>
            <a:r>
              <a:rPr lang="en-US" sz="2400" dirty="0" smtClean="0">
                <a:effectLst/>
                <a:latin typeface="Times New Roman" pitchFamily="18" charset="0"/>
                <a:ea typeface="Calibri"/>
                <a:cs typeface="Times New Roman" pitchFamily="18" charset="0"/>
              </a:rPr>
              <a:t> of horses, insect stings)</a:t>
            </a:r>
            <a:endParaRPr lang="en-US" sz="2400" dirty="0">
              <a:latin typeface="Times New Roman" pitchFamily="18" charset="0"/>
              <a:ea typeface="Calibri"/>
              <a:cs typeface="Times New Roman" pitchFamily="18" charset="0"/>
            </a:endParaRPr>
          </a:p>
          <a:p>
            <a:pPr algn="l" rtl="0">
              <a:lnSpc>
                <a:spcPct val="150000"/>
              </a:lnSpc>
              <a:spcAft>
                <a:spcPts val="0"/>
              </a:spcAft>
            </a:pPr>
            <a:r>
              <a:rPr lang="en-US" sz="2400" b="1" dirty="0" smtClean="0">
                <a:effectLst/>
                <a:latin typeface="Times New Roman" pitchFamily="18" charset="0"/>
                <a:ea typeface="Calibri"/>
                <a:cs typeface="Times New Roman" pitchFamily="18" charset="0"/>
              </a:rPr>
              <a:t>D-Fetal </a:t>
            </a:r>
            <a:r>
              <a:rPr lang="en-US" sz="2400" b="1" dirty="0" err="1" smtClean="0">
                <a:effectLst/>
                <a:latin typeface="Times New Roman" pitchFamily="18" charset="0"/>
                <a:ea typeface="Calibri"/>
                <a:cs typeface="Times New Roman" pitchFamily="18" charset="0"/>
              </a:rPr>
              <a:t>Anasarca</a:t>
            </a:r>
            <a:endParaRPr lang="en-US" sz="2400" dirty="0">
              <a:latin typeface="Times New Roman" pitchFamily="18" charset="0"/>
              <a:ea typeface="Calibri"/>
              <a:cs typeface="Times New Roman" pitchFamily="18" charset="0"/>
            </a:endParaRPr>
          </a:p>
          <a:p>
            <a:pPr marL="342900" lvl="0" indent="-342900" algn="l"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Sporadic cases resulting from unknown causes are sometimes associated with deformities (e.g., in </a:t>
            </a:r>
            <a:r>
              <a:rPr lang="en-US" sz="2400" dirty="0" err="1" smtClean="0">
                <a:effectLst/>
                <a:latin typeface="Times New Roman" pitchFamily="18" charset="0"/>
                <a:ea typeface="Calibri"/>
                <a:cs typeface="Times New Roman" pitchFamily="18" charset="0"/>
              </a:rPr>
              <a:t>Awassi</a:t>
            </a:r>
            <a:r>
              <a:rPr lang="en-US" sz="2400" dirty="0" smtClean="0">
                <a:effectLst/>
                <a:latin typeface="Times New Roman" pitchFamily="18" charset="0"/>
                <a:ea typeface="Calibri"/>
                <a:cs typeface="Times New Roman" pitchFamily="18" charset="0"/>
              </a:rPr>
              <a:t> sheep).</a:t>
            </a:r>
            <a:endParaRPr lang="en-US" sz="2400" dirty="0">
              <a:latin typeface="Times New Roman" pitchFamily="18" charset="0"/>
              <a:ea typeface="Calibri"/>
              <a:cs typeface="Times New Roman" pitchFamily="18" charset="0"/>
            </a:endParaRPr>
          </a:p>
          <a:p>
            <a:pPr marL="342900" lvl="0" indent="-342900" algn="l"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 Congenital absence of lymph nodes and some lymph channels causes edema to be present at birth. </a:t>
            </a:r>
            <a:endParaRPr lang="en-US" sz="2400" dirty="0">
              <a:latin typeface="Times New Roman" pitchFamily="18" charset="0"/>
              <a:ea typeface="Calibri"/>
              <a:cs typeface="Times New Roman" pitchFamily="18" charset="0"/>
            </a:endParaRPr>
          </a:p>
          <a:p>
            <a:pPr algn="l" rtl="0">
              <a:lnSpc>
                <a:spcPct val="150000"/>
              </a:lnSpc>
              <a:spcAft>
                <a:spcPts val="0"/>
              </a:spcAft>
            </a:pPr>
            <a:r>
              <a:rPr lang="en-US" sz="2400" b="1" dirty="0" smtClean="0">
                <a:effectLst/>
                <a:latin typeface="Times New Roman" pitchFamily="18" charset="0"/>
                <a:ea typeface="Calibri"/>
                <a:cs typeface="Times New Roman" pitchFamily="18" charset="0"/>
              </a:rPr>
              <a:t> </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985750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19314" y="980728"/>
            <a:ext cx="8640960" cy="3903954"/>
          </a:xfrm>
          <a:prstGeom prst="rect">
            <a:avLst/>
          </a:prstGeom>
        </p:spPr>
        <p:txBody>
          <a:bodyPr wrap="square">
            <a:spAutoFit/>
          </a:bodyPr>
          <a:lstStyle/>
          <a:p>
            <a:pPr algn="just" rtl="0">
              <a:lnSpc>
                <a:spcPct val="150000"/>
              </a:lnSpc>
              <a:spcAft>
                <a:spcPts val="0"/>
              </a:spcAft>
            </a:pPr>
            <a:r>
              <a:rPr lang="en-US" sz="2400" b="1" dirty="0" smtClean="0">
                <a:effectLst/>
                <a:latin typeface="Times New Roman" pitchFamily="18" charset="0"/>
                <a:ea typeface="Calibri"/>
                <a:cs typeface="Times New Roman" pitchFamily="18" charset="0"/>
              </a:rPr>
              <a:t>PATHOGENESIS</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Alteration in the balance between the hydrostatic pressure of intravascular fluids, the blood and lymph, and the osmotic pressure of those fluids or changes in the integrity of the filtering mechanism of the capillary endothelium (leaky vessels) leads to a positive advantage by the hydrostatic pressure of the system and causes a flow of fluid out of the vessels into the tissues.</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65104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74345"/>
            <a:ext cx="8424936" cy="5565947"/>
          </a:xfrm>
          <a:prstGeom prst="rect">
            <a:avLst/>
          </a:prstGeom>
        </p:spPr>
        <p:txBody>
          <a:bodyPr wrap="square">
            <a:spAutoFit/>
          </a:bodyPr>
          <a:lstStyle/>
          <a:p>
            <a:pPr algn="just" rtl="0">
              <a:lnSpc>
                <a:spcPct val="150000"/>
              </a:lnSpc>
              <a:spcAft>
                <a:spcPts val="0"/>
              </a:spcAft>
            </a:pPr>
            <a:r>
              <a:rPr lang="en-US" sz="2400" b="1" dirty="0" smtClean="0">
                <a:effectLst/>
                <a:latin typeface="Times New Roman" pitchFamily="18" charset="0"/>
                <a:ea typeface="Calibri"/>
                <a:cs typeface="Times New Roman" pitchFamily="18" charset="0"/>
              </a:rPr>
              <a:t>Clinical Findings</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There is visible swelling, either local or diffuse. </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The skin is puffy and pits on pressure.</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 There is no pain unless inflammation is also present.</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 In large animals the edema is usually confined to the ventral aspects of the head, neck, and trunk and is seldom seen on the limbs.</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b="1" dirty="0" smtClean="0">
                <a:effectLst/>
                <a:latin typeface="Times New Roman" pitchFamily="18" charset="0"/>
                <a:ea typeface="Calibri"/>
                <a:cs typeface="Times New Roman" pitchFamily="18" charset="0"/>
              </a:rPr>
              <a:t>Clinical Pathology</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Differentiation between obstructive and inflammatory edema can be made by </a:t>
            </a:r>
            <a:r>
              <a:rPr lang="en-US" sz="2400" dirty="0" err="1" smtClean="0">
                <a:effectLst/>
                <a:latin typeface="Times New Roman" pitchFamily="18" charset="0"/>
                <a:ea typeface="Calibri"/>
                <a:cs typeface="Times New Roman" pitchFamily="18" charset="0"/>
              </a:rPr>
              <a:t>cytologic</a:t>
            </a:r>
            <a:r>
              <a:rPr lang="en-US" sz="2400" dirty="0" smtClean="0">
                <a:effectLst/>
                <a:latin typeface="Times New Roman" pitchFamily="18" charset="0"/>
                <a:ea typeface="Calibri"/>
                <a:cs typeface="Times New Roman" pitchFamily="18" charset="0"/>
              </a:rPr>
              <a:t> and bacteriologic examination of the fluid.</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11071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908720"/>
            <a:ext cx="8640960" cy="4524315"/>
          </a:xfrm>
          <a:prstGeom prst="rect">
            <a:avLst/>
          </a:prstGeom>
        </p:spPr>
        <p:txBody>
          <a:bodyPr wrap="square">
            <a:spAutoFit/>
          </a:bodyPr>
          <a:lstStyle/>
          <a:p>
            <a:pPr algn="just" rtl="0">
              <a:lnSpc>
                <a:spcPct val="150000"/>
              </a:lnSpc>
              <a:spcAft>
                <a:spcPts val="0"/>
              </a:spcAft>
            </a:pPr>
            <a:r>
              <a:rPr lang="en-US" sz="2400" b="1" dirty="0" smtClean="0">
                <a:effectLst/>
                <a:latin typeface="Times New Roman" pitchFamily="18" charset="0"/>
                <a:ea typeface="Calibri"/>
                <a:cs typeface="Times New Roman" pitchFamily="18" charset="0"/>
              </a:rPr>
              <a:t>Treatment</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Primary treatment requires correction of the primary causal abnormality. </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Supportive treatment will also depend on the underlying cause but can consist of transfusing plasma or whole blood in cases of </a:t>
            </a:r>
            <a:r>
              <a:rPr lang="en-US" sz="2400" dirty="0" smtClean="0">
                <a:effectLst/>
                <a:latin typeface="Times New Roman" pitchFamily="18" charset="0"/>
                <a:ea typeface="Calibri"/>
                <a:cs typeface="Times New Roman" pitchFamily="18" charset="0"/>
              </a:rPr>
              <a:t>hypo oncotic </a:t>
            </a:r>
            <a:r>
              <a:rPr lang="en-US" sz="2400" dirty="0" smtClean="0">
                <a:effectLst/>
                <a:latin typeface="Times New Roman" pitchFamily="18" charset="0"/>
                <a:ea typeface="Calibri"/>
                <a:cs typeface="Times New Roman" pitchFamily="18" charset="0"/>
              </a:rPr>
              <a:t>edema, or </a:t>
            </a:r>
            <a:r>
              <a:rPr lang="en-US" sz="2400" dirty="0" err="1" smtClean="0">
                <a:effectLst/>
                <a:latin typeface="Times New Roman" pitchFamily="18" charset="0"/>
                <a:ea typeface="Calibri"/>
                <a:cs typeface="Times New Roman" pitchFamily="18" charset="0"/>
              </a:rPr>
              <a:t>antiinflammatory</a:t>
            </a:r>
            <a:r>
              <a:rPr lang="en-US" sz="2400" dirty="0" smtClean="0">
                <a:effectLst/>
                <a:latin typeface="Times New Roman" pitchFamily="18" charset="0"/>
                <a:ea typeface="Calibri"/>
                <a:cs typeface="Times New Roman" pitchFamily="18" charset="0"/>
              </a:rPr>
              <a:t> or diuretic therapy in cases of inflammatory or allergic edema.</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 </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317986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6596"/>
            <a:ext cx="8640960" cy="6186309"/>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ANGIOEDEMA</a:t>
            </a:r>
            <a:endParaRPr lang="en-US" sz="2400" dirty="0">
              <a:ea typeface="Calibri"/>
              <a:cs typeface="Arial"/>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Transient, localized subcutaneous edema as a result of an allergic reaction and caused by endogenous and exogenous allergens provokes either local or diffuse lesions. </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Angioedema occurs most frequently in cattle and horses on pasture, especially during the period when the pasture is in flower.</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b="1" dirty="0" smtClean="0">
                <a:effectLst/>
                <a:latin typeface="Times New Roman" pitchFamily="18" charset="0"/>
                <a:ea typeface="Calibri"/>
                <a:cs typeface="Times New Roman" pitchFamily="18" charset="0"/>
              </a:rPr>
              <a:t>Etiology</a:t>
            </a:r>
            <a:r>
              <a:rPr lang="en-US" sz="2400" dirty="0" smtClean="0">
                <a:effectLst/>
                <a:latin typeface="Times New Roman" pitchFamily="18" charset="0"/>
                <a:ea typeface="Calibri"/>
                <a:cs typeface="Times New Roman" pitchFamily="18" charset="0"/>
              </a:rPr>
              <a:t>:</a:t>
            </a:r>
            <a:r>
              <a:rPr lang="en-US" sz="2400" dirty="0" smtClean="0">
                <a:solidFill>
                  <a:srgbClr val="241F1F"/>
                </a:solidFill>
                <a:effectLst/>
                <a:latin typeface="Times New Roman" pitchFamily="18" charset="0"/>
                <a:ea typeface="Calibri"/>
                <a:cs typeface="Times New Roman" pitchFamily="18" charset="0"/>
              </a:rPr>
              <a:t> </a:t>
            </a:r>
            <a:r>
              <a:rPr lang="en-US" sz="2400" dirty="0" smtClean="0">
                <a:effectLst/>
                <a:latin typeface="Times New Roman" pitchFamily="18" charset="0"/>
                <a:ea typeface="Calibri"/>
                <a:cs typeface="Times New Roman" pitchFamily="18" charset="0"/>
              </a:rPr>
              <a:t>This suggests that the allergen is a plant protein. Fish meal may also provoke an attack </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Angioedema can also occur as adverse reaction to parenteral administration of certain antibiotics, vaccines, blood, plasma, or other IV fluids.</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25097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3345" y="188640"/>
            <a:ext cx="8852207" cy="6186309"/>
          </a:xfrm>
          <a:prstGeom prst="rect">
            <a:avLst/>
          </a:prstGeom>
        </p:spPr>
        <p:txBody>
          <a:bodyPr wrap="square">
            <a:spAutoFit/>
          </a:bodyPr>
          <a:lstStyle/>
          <a:p>
            <a:pPr algn="just" rtl="0">
              <a:lnSpc>
                <a:spcPct val="150000"/>
              </a:lnSpc>
              <a:spcAft>
                <a:spcPts val="0"/>
              </a:spcAft>
            </a:pPr>
            <a:r>
              <a:rPr lang="en-US" sz="2400" b="1" dirty="0" smtClean="0">
                <a:effectLst/>
                <a:latin typeface="Times New Roman" pitchFamily="18" charset="0"/>
                <a:ea typeface="Calibri"/>
                <a:cs typeface="Times New Roman" pitchFamily="18" charset="0"/>
              </a:rPr>
              <a:t>Pathogenesis </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dirty="0" smtClean="0">
                <a:effectLst/>
                <a:latin typeface="Times New Roman" pitchFamily="18" charset="0"/>
                <a:ea typeface="Calibri"/>
                <a:cs typeface="Times New Roman" pitchFamily="18" charset="0"/>
              </a:rPr>
              <a:t>Most  cases appear to be associated with a type I or type III hypersensitivity reaction. After an initial erythema, local vascular dilatation is followed by leakage of plasma through damaged vessels.</a:t>
            </a:r>
          </a:p>
          <a:p>
            <a:pPr algn="just" rtl="0">
              <a:lnSpc>
                <a:spcPct val="150000"/>
              </a:lnSpc>
              <a:spcAft>
                <a:spcPts val="0"/>
              </a:spcAft>
            </a:pPr>
            <a:r>
              <a:rPr lang="en-US" sz="2400" b="1" dirty="0" smtClean="0">
                <a:effectLst/>
                <a:latin typeface="Times New Roman" pitchFamily="18" charset="0"/>
                <a:ea typeface="Calibri"/>
                <a:cs typeface="Times New Roman" pitchFamily="18" charset="0"/>
              </a:rPr>
              <a:t>Clinical Finding </a:t>
            </a:r>
            <a:endParaRPr lang="en-US" sz="2400" dirty="0">
              <a:latin typeface="Times New Roman" pitchFamily="18" charset="0"/>
              <a:ea typeface="Calibri"/>
              <a:cs typeface="Times New Roman" pitchFamily="18" charset="0"/>
            </a:endParaRPr>
          </a:p>
          <a:p>
            <a:pPr algn="just" rtl="0">
              <a:lnSpc>
                <a:spcPct val="150000"/>
              </a:lnSpc>
              <a:spcAft>
                <a:spcPts val="0"/>
              </a:spcAft>
            </a:pPr>
            <a:r>
              <a:rPr lang="en-US" sz="2400" b="1" dirty="0" smtClean="0">
                <a:effectLst/>
                <a:latin typeface="Times New Roman" pitchFamily="18" charset="0"/>
                <a:ea typeface="Calibri"/>
                <a:cs typeface="Times New Roman" pitchFamily="18" charset="0"/>
              </a:rPr>
              <a:t>A-Local lesions </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Most commonly affect the head, with diffuse edema of the muzzle, eyelids, conjunctiva, and cheeks. </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Affected parts are not painful to touch, but shaking the head and rubbing against objects suggest irritation.</a:t>
            </a:r>
            <a:endParaRPr lang="en-US" sz="2400" dirty="0">
              <a:latin typeface="Times New Roman" pitchFamily="18" charset="0"/>
              <a:ea typeface="Calibri"/>
              <a:cs typeface="Times New Roman"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itchFamily="18" charset="0"/>
                <a:ea typeface="Calibri"/>
                <a:cs typeface="Times New Roman" pitchFamily="18" charset="0"/>
              </a:rPr>
              <a:t>Salivation and nasal discharge may be accompanying signs.</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0738385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78</TotalTime>
  <Words>1854</Words>
  <Application>Microsoft Office PowerPoint</Application>
  <PresentationFormat>عرض على الشاشة (3:4)‏</PresentationFormat>
  <Paragraphs>158</Paragraphs>
  <Slides>27</Slides>
  <Notes>0</Notes>
  <HiddenSlides>0</HiddenSlides>
  <MMClips>0</MMClips>
  <ScaleCrop>false</ScaleCrop>
  <HeadingPairs>
    <vt:vector size="4" baseType="variant">
      <vt:variant>
        <vt:lpstr>نسق</vt:lpstr>
      </vt:variant>
      <vt:variant>
        <vt:i4>1</vt:i4>
      </vt:variant>
      <vt:variant>
        <vt:lpstr>عناوين الشرائح</vt:lpstr>
      </vt:variant>
      <vt:variant>
        <vt:i4>27</vt:i4>
      </vt:variant>
    </vt:vector>
  </HeadingPairs>
  <TitlesOfParts>
    <vt:vector size="28" baseType="lpstr">
      <vt:lpstr>مشربية</vt:lpstr>
      <vt:lpstr>         ANASARCA, ANGIOEDEMA, SUBCUTANEOUS EMPHYSEMA, LYMPHANGITIS, NECROSIS AND GANGREN</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ANASARCA, ANGIOEDEMA</dc:title>
  <dc:creator>Maher</dc:creator>
  <cp:lastModifiedBy>ALI SAHIUNY</cp:lastModifiedBy>
  <cp:revision>8</cp:revision>
  <dcterms:created xsi:type="dcterms:W3CDTF">2018-04-13T19:42:09Z</dcterms:created>
  <dcterms:modified xsi:type="dcterms:W3CDTF">2019-04-02T20:04:33Z</dcterms:modified>
</cp:coreProperties>
</file>